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_rels/data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7983CE-63D4-492C-B3CA-AE2AEE41E994}" type="doc">
      <dgm:prSet loTypeId="urn:microsoft.com/office/officeart/2008/layout/AlternatingPictureBlocks" loCatId="picture" qsTypeId="urn:microsoft.com/office/officeart/2005/8/quickstyle/simple1" qsCatId="simple" csTypeId="urn:microsoft.com/office/officeart/2005/8/colors/accent1_2" csCatId="accent1" phldr="1"/>
      <dgm:spPr/>
    </dgm:pt>
    <dgm:pt modelId="{B7A2CBE5-E85A-43B8-993C-811E3A1F396F}">
      <dgm:prSet phldrT="[Text]"/>
      <dgm:spPr/>
      <dgm:t>
        <a:bodyPr/>
        <a:lstStyle/>
        <a:p>
          <a:r>
            <a:rPr lang="en-US" dirty="0" smtClean="0">
              <a:solidFill>
                <a:schemeClr val="accent6">
                  <a:lumMod val="20000"/>
                  <a:lumOff val="80000"/>
                </a:schemeClr>
              </a:solidFill>
            </a:rPr>
            <a:t>Class on Community Economics</a:t>
          </a:r>
          <a:endParaRPr lang="en-US" dirty="0"/>
        </a:p>
      </dgm:t>
    </dgm:pt>
    <dgm:pt modelId="{D2917A94-8996-4246-B93B-F23B8224C0C7}" type="parTrans" cxnId="{64E3CA1C-3781-4DB1-91B1-F0CD4BAEEB1C}">
      <dgm:prSet/>
      <dgm:spPr/>
      <dgm:t>
        <a:bodyPr/>
        <a:lstStyle/>
        <a:p>
          <a:endParaRPr lang="en-US"/>
        </a:p>
      </dgm:t>
    </dgm:pt>
    <dgm:pt modelId="{FDA549BB-6BA1-4D34-91FF-00FCEB406A5D}" type="sibTrans" cxnId="{64E3CA1C-3781-4DB1-91B1-F0CD4BAEEB1C}">
      <dgm:prSet/>
      <dgm:spPr/>
      <dgm:t>
        <a:bodyPr/>
        <a:lstStyle/>
        <a:p>
          <a:endParaRPr lang="en-US"/>
        </a:p>
      </dgm:t>
    </dgm:pt>
    <dgm:pt modelId="{BFC4D6A1-6060-4A00-BA69-8A97ABBC741A}">
      <dgm:prSet phldrT="[Text]"/>
      <dgm:spPr/>
      <dgm:t>
        <a:bodyPr/>
        <a:lstStyle/>
        <a:p>
          <a:r>
            <a:rPr lang="en-US" dirty="0" smtClean="0">
              <a:solidFill>
                <a:schemeClr val="accent6">
                  <a:lumMod val="20000"/>
                  <a:lumOff val="80000"/>
                </a:schemeClr>
              </a:solidFill>
            </a:rPr>
            <a:t>Dr. Viv Grigg with     </a:t>
          </a:r>
        </a:p>
        <a:p>
          <a:r>
            <a:rPr lang="en-US" dirty="0" smtClean="0">
              <a:solidFill>
                <a:schemeClr val="accent6">
                  <a:lumMod val="20000"/>
                  <a:lumOff val="80000"/>
                </a:schemeClr>
              </a:solidFill>
            </a:rPr>
            <a:t>MITS Faculty</a:t>
          </a:r>
          <a:endParaRPr lang="en-US" dirty="0"/>
        </a:p>
      </dgm:t>
    </dgm:pt>
    <dgm:pt modelId="{394CB685-88C6-463E-8047-01FDA5D342D4}" type="parTrans" cxnId="{0B25CD86-73AE-46BB-B47D-4B68C691BEC2}">
      <dgm:prSet/>
      <dgm:spPr/>
      <dgm:t>
        <a:bodyPr/>
        <a:lstStyle/>
        <a:p>
          <a:endParaRPr lang="en-US"/>
        </a:p>
      </dgm:t>
    </dgm:pt>
    <dgm:pt modelId="{A1B69D86-61D0-4900-9034-64C3EF8D9A03}" type="sibTrans" cxnId="{0B25CD86-73AE-46BB-B47D-4B68C691BEC2}">
      <dgm:prSet/>
      <dgm:spPr/>
      <dgm:t>
        <a:bodyPr/>
        <a:lstStyle/>
        <a:p>
          <a:endParaRPr lang="en-US"/>
        </a:p>
      </dgm:t>
    </dgm:pt>
    <dgm:pt modelId="{AF564E06-454F-4D41-94E1-C9679C361663}" type="pres">
      <dgm:prSet presAssocID="{577983CE-63D4-492C-B3CA-AE2AEE41E994}" presName="linearFlow" presStyleCnt="0">
        <dgm:presLayoutVars>
          <dgm:dir/>
          <dgm:resizeHandles val="exact"/>
        </dgm:presLayoutVars>
      </dgm:prSet>
      <dgm:spPr/>
    </dgm:pt>
    <dgm:pt modelId="{D9ACD0E5-39FE-4071-8950-7932B78CD5C8}" type="pres">
      <dgm:prSet presAssocID="{B7A2CBE5-E85A-43B8-993C-811E3A1F396F}" presName="comp" presStyleCnt="0"/>
      <dgm:spPr/>
    </dgm:pt>
    <dgm:pt modelId="{13CEF232-B760-4DF9-9AE2-142F3FCBFD39}" type="pres">
      <dgm:prSet presAssocID="{B7A2CBE5-E85A-43B8-993C-811E3A1F396F}" presName="rect2" presStyleLbl="node1" presStyleIdx="0" presStyleCnt="2" custScaleX="128675" custScaleY="82568" custLinFactNeighborX="27045" custLinFactNeighborY="-987">
        <dgm:presLayoutVars>
          <dgm:bulletEnabled val="1"/>
        </dgm:presLayoutVars>
      </dgm:prSet>
      <dgm:spPr/>
      <dgm:t>
        <a:bodyPr/>
        <a:lstStyle/>
        <a:p>
          <a:endParaRPr lang="en-US"/>
        </a:p>
      </dgm:t>
    </dgm:pt>
    <dgm:pt modelId="{335196B2-BA8A-466D-B1B9-93039BEAA88A}" type="pres">
      <dgm:prSet presAssocID="{B7A2CBE5-E85A-43B8-993C-811E3A1F396F}" presName="rect1" presStyleLbl="lnNode1" presStyleIdx="0" presStyleCnt="2" custScaleX="330511" custScaleY="205365" custLinFactX="-1578" custLinFactNeighborX="-100000" custLinFactNeighborY="6024"/>
      <dgm:spPr>
        <a:blipFill rotWithShape="1">
          <a:blip xmlns:r="http://schemas.openxmlformats.org/officeDocument/2006/relationships" r:embed="rId1"/>
          <a:stretch>
            <a:fillRect/>
          </a:stretch>
        </a:blipFill>
      </dgm:spPr>
    </dgm:pt>
    <dgm:pt modelId="{D266EFD6-3221-4DAA-AA0C-49022E59C12C}" type="pres">
      <dgm:prSet presAssocID="{FDA549BB-6BA1-4D34-91FF-00FCEB406A5D}" presName="sibTrans" presStyleCnt="0"/>
      <dgm:spPr/>
    </dgm:pt>
    <dgm:pt modelId="{47AF5CE5-DFCF-48F1-AFDB-101091FDADD4}" type="pres">
      <dgm:prSet presAssocID="{BFC4D6A1-6060-4A00-BA69-8A97ABBC741A}" presName="comp" presStyleCnt="0"/>
      <dgm:spPr/>
    </dgm:pt>
    <dgm:pt modelId="{ED8A9AC7-0EFE-4ECA-A4C6-7FCF8B42BABD}" type="pres">
      <dgm:prSet presAssocID="{BFC4D6A1-6060-4A00-BA69-8A97ABBC741A}" presName="rect2" presStyleLbl="node1" presStyleIdx="1" presStyleCnt="2" custScaleX="124062" custScaleY="79678" custLinFactNeighborX="-18745" custLinFactNeighborY="-6379">
        <dgm:presLayoutVars>
          <dgm:bulletEnabled val="1"/>
        </dgm:presLayoutVars>
      </dgm:prSet>
      <dgm:spPr/>
      <dgm:t>
        <a:bodyPr/>
        <a:lstStyle/>
        <a:p>
          <a:endParaRPr lang="en-US"/>
        </a:p>
      </dgm:t>
    </dgm:pt>
    <dgm:pt modelId="{E662CC94-255A-4C67-B083-3392BFC848BA}" type="pres">
      <dgm:prSet presAssocID="{BFC4D6A1-6060-4A00-BA69-8A97ABBC741A}" presName="rect1" presStyleLbl="lnNode1" presStyleIdx="1" presStyleCnt="2" custScaleX="323397" custScaleY="218184" custLinFactNeighborX="95245" custLinFactNeighborY="-8312"/>
      <dgm:spPr>
        <a:blipFill rotWithShape="1">
          <a:blip xmlns:r="http://schemas.openxmlformats.org/officeDocument/2006/relationships" r:embed="rId2"/>
          <a:stretch>
            <a:fillRect/>
          </a:stretch>
        </a:blipFill>
      </dgm:spPr>
    </dgm:pt>
  </dgm:ptLst>
  <dgm:cxnLst>
    <dgm:cxn modelId="{A671CCB0-7E10-4334-B851-C41250D46AAE}" type="presOf" srcId="{B7A2CBE5-E85A-43B8-993C-811E3A1F396F}" destId="{13CEF232-B760-4DF9-9AE2-142F3FCBFD39}" srcOrd="0" destOrd="0" presId="urn:microsoft.com/office/officeart/2008/layout/AlternatingPictureBlocks"/>
    <dgm:cxn modelId="{DA640C57-C883-4C0D-A474-05EDF585359C}" type="presOf" srcId="{BFC4D6A1-6060-4A00-BA69-8A97ABBC741A}" destId="{ED8A9AC7-0EFE-4ECA-A4C6-7FCF8B42BABD}" srcOrd="0" destOrd="0" presId="urn:microsoft.com/office/officeart/2008/layout/AlternatingPictureBlocks"/>
    <dgm:cxn modelId="{64E3CA1C-3781-4DB1-91B1-F0CD4BAEEB1C}" srcId="{577983CE-63D4-492C-B3CA-AE2AEE41E994}" destId="{B7A2CBE5-E85A-43B8-993C-811E3A1F396F}" srcOrd="0" destOrd="0" parTransId="{D2917A94-8996-4246-B93B-F23B8224C0C7}" sibTransId="{FDA549BB-6BA1-4D34-91FF-00FCEB406A5D}"/>
    <dgm:cxn modelId="{0B25CD86-73AE-46BB-B47D-4B68C691BEC2}" srcId="{577983CE-63D4-492C-B3CA-AE2AEE41E994}" destId="{BFC4D6A1-6060-4A00-BA69-8A97ABBC741A}" srcOrd="1" destOrd="0" parTransId="{394CB685-88C6-463E-8047-01FDA5D342D4}" sibTransId="{A1B69D86-61D0-4900-9034-64C3EF8D9A03}"/>
    <dgm:cxn modelId="{6503D2B4-9F83-4B5A-A086-BFD81E248061}" type="presOf" srcId="{577983CE-63D4-492C-B3CA-AE2AEE41E994}" destId="{AF564E06-454F-4D41-94E1-C9679C361663}" srcOrd="0" destOrd="0" presId="urn:microsoft.com/office/officeart/2008/layout/AlternatingPictureBlocks"/>
    <dgm:cxn modelId="{EB24FA92-B6C6-4C65-8441-B03B91E7BE8F}" type="presParOf" srcId="{AF564E06-454F-4D41-94E1-C9679C361663}" destId="{D9ACD0E5-39FE-4071-8950-7932B78CD5C8}" srcOrd="0" destOrd="0" presId="urn:microsoft.com/office/officeart/2008/layout/AlternatingPictureBlocks"/>
    <dgm:cxn modelId="{2CEEE0E8-D3B7-4E03-A9FE-B004492C7087}" type="presParOf" srcId="{D9ACD0E5-39FE-4071-8950-7932B78CD5C8}" destId="{13CEF232-B760-4DF9-9AE2-142F3FCBFD39}" srcOrd="0" destOrd="0" presId="urn:microsoft.com/office/officeart/2008/layout/AlternatingPictureBlocks"/>
    <dgm:cxn modelId="{3154C7AB-BA5B-4F7A-A872-1E975C0A7084}" type="presParOf" srcId="{D9ACD0E5-39FE-4071-8950-7932B78CD5C8}" destId="{335196B2-BA8A-466D-B1B9-93039BEAA88A}" srcOrd="1" destOrd="0" presId="urn:microsoft.com/office/officeart/2008/layout/AlternatingPictureBlocks"/>
    <dgm:cxn modelId="{4137F61B-809E-43AA-95FA-A3C5C5DD07F4}" type="presParOf" srcId="{AF564E06-454F-4D41-94E1-C9679C361663}" destId="{D266EFD6-3221-4DAA-AA0C-49022E59C12C}" srcOrd="1" destOrd="0" presId="urn:microsoft.com/office/officeart/2008/layout/AlternatingPictureBlocks"/>
    <dgm:cxn modelId="{F1540994-5DBC-4F5C-AD55-157A4457EEDA}" type="presParOf" srcId="{AF564E06-454F-4D41-94E1-C9679C361663}" destId="{47AF5CE5-DFCF-48F1-AFDB-101091FDADD4}" srcOrd="2" destOrd="0" presId="urn:microsoft.com/office/officeart/2008/layout/AlternatingPictureBlocks"/>
    <dgm:cxn modelId="{60D6E8C3-051B-4AC3-BC44-8FCCB6AA2504}" type="presParOf" srcId="{47AF5CE5-DFCF-48F1-AFDB-101091FDADD4}" destId="{ED8A9AC7-0EFE-4ECA-A4C6-7FCF8B42BABD}" srcOrd="0" destOrd="0" presId="urn:microsoft.com/office/officeart/2008/layout/AlternatingPictureBlocks"/>
    <dgm:cxn modelId="{021584FD-17D2-47F0-8DA1-5965332D82D5}" type="presParOf" srcId="{47AF5CE5-DFCF-48F1-AFDB-101091FDADD4}" destId="{E662CC94-255A-4C67-B083-3392BFC848BA}" srcOrd="1" destOrd="0" presId="urn:microsoft.com/office/officeart/2008/layout/AlternatingPictureBlocks"/>
  </dgm:cxnLst>
  <dgm:bg/>
  <dgm:whole/>
</dgm:dataModel>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59DF448-25AF-4A60-B058-1AFA7A937BC7}" type="datetimeFigureOut">
              <a:rPr lang="en-US" smtClean="0"/>
              <a:pPr/>
              <a:t>5/3/2015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457FA-BDAF-44E6-BDB6-5AA9B051F09E}" type="slidenum">
              <a:rPr lang="en-US" smtClean="0"/>
              <a:pPr/>
              <a:t>‹#›</a:t>
            </a:fld>
            <a:endParaRPr lang="en-US"/>
          </a:p>
        </p:txBody>
      </p:sp>
    </p:spTree>
    <p:extLst>
      <p:ext uri="{BB962C8B-B14F-4D97-AF65-F5344CB8AC3E}">
        <p14:creationId xmlns:p14="http://schemas.microsoft.com/office/powerpoint/2010/main" xmlns="" val="3749524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9DF448-25AF-4A60-B058-1AFA7A937BC7}" type="datetimeFigureOut">
              <a:rPr lang="en-US" smtClean="0"/>
              <a:pPr/>
              <a:t>5/3/2015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457FA-BDAF-44E6-BDB6-5AA9B051F09E}" type="slidenum">
              <a:rPr lang="en-US" smtClean="0"/>
              <a:pPr/>
              <a:t>‹#›</a:t>
            </a:fld>
            <a:endParaRPr lang="en-US"/>
          </a:p>
        </p:txBody>
      </p:sp>
    </p:spTree>
    <p:extLst>
      <p:ext uri="{BB962C8B-B14F-4D97-AF65-F5344CB8AC3E}">
        <p14:creationId xmlns:p14="http://schemas.microsoft.com/office/powerpoint/2010/main" xmlns="" val="1476763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9DF448-25AF-4A60-B058-1AFA7A937BC7}" type="datetimeFigureOut">
              <a:rPr lang="en-US" smtClean="0"/>
              <a:pPr/>
              <a:t>5/3/2015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457FA-BDAF-44E6-BDB6-5AA9B051F09E}" type="slidenum">
              <a:rPr lang="en-US" smtClean="0"/>
              <a:pPr/>
              <a:t>‹#›</a:t>
            </a:fld>
            <a:endParaRPr lang="en-US"/>
          </a:p>
        </p:txBody>
      </p:sp>
    </p:spTree>
    <p:extLst>
      <p:ext uri="{BB962C8B-B14F-4D97-AF65-F5344CB8AC3E}">
        <p14:creationId xmlns:p14="http://schemas.microsoft.com/office/powerpoint/2010/main" xmlns="" val="2957981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9DF448-25AF-4A60-B058-1AFA7A937BC7}" type="datetimeFigureOut">
              <a:rPr lang="en-US" smtClean="0"/>
              <a:pPr/>
              <a:t>5/3/2015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457FA-BDAF-44E6-BDB6-5AA9B051F09E}" type="slidenum">
              <a:rPr lang="en-US" smtClean="0"/>
              <a:pPr/>
              <a:t>‹#›</a:t>
            </a:fld>
            <a:endParaRPr lang="en-U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xmlns="" val="2109011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9DF448-25AF-4A60-B058-1AFA7A937BC7}" type="datetimeFigureOut">
              <a:rPr lang="en-US" smtClean="0"/>
              <a:pPr/>
              <a:t>5/3/2015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457FA-BDAF-44E6-BDB6-5AA9B051F09E}" type="slidenum">
              <a:rPr lang="en-US" smtClean="0"/>
              <a:pPr/>
              <a:t>‹#›</a:t>
            </a:fld>
            <a:endParaRPr lang="en-US"/>
          </a:p>
        </p:txBody>
      </p:sp>
    </p:spTree>
    <p:extLst>
      <p:ext uri="{BB962C8B-B14F-4D97-AF65-F5344CB8AC3E}">
        <p14:creationId xmlns:p14="http://schemas.microsoft.com/office/powerpoint/2010/main" xmlns="" val="2677154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59DF448-25AF-4A60-B058-1AFA7A937BC7}" type="datetimeFigureOut">
              <a:rPr lang="en-US" smtClean="0"/>
              <a:pPr/>
              <a:t>5/3/2015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457FA-BDAF-44E6-BDB6-5AA9B051F09E}" type="slidenum">
              <a:rPr lang="en-US" smtClean="0"/>
              <a:pPr/>
              <a:t>‹#›</a:t>
            </a:fld>
            <a:endParaRPr lang="en-US"/>
          </a:p>
        </p:txBody>
      </p:sp>
    </p:spTree>
    <p:extLst>
      <p:ext uri="{BB962C8B-B14F-4D97-AF65-F5344CB8AC3E}">
        <p14:creationId xmlns:p14="http://schemas.microsoft.com/office/powerpoint/2010/main" xmlns="" val="2843749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59DF448-25AF-4A60-B058-1AFA7A937BC7}" type="datetimeFigureOut">
              <a:rPr lang="en-US" smtClean="0"/>
              <a:pPr/>
              <a:t>5/3/2015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457FA-BDAF-44E6-BDB6-5AA9B051F09E}" type="slidenum">
              <a:rPr lang="en-US" smtClean="0"/>
              <a:pPr/>
              <a:t>‹#›</a:t>
            </a:fld>
            <a:endParaRPr lang="en-US"/>
          </a:p>
        </p:txBody>
      </p:sp>
    </p:spTree>
    <p:extLst>
      <p:ext uri="{BB962C8B-B14F-4D97-AF65-F5344CB8AC3E}">
        <p14:creationId xmlns:p14="http://schemas.microsoft.com/office/powerpoint/2010/main" xmlns="" val="18543789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9DF448-25AF-4A60-B058-1AFA7A937BC7}" type="datetimeFigureOut">
              <a:rPr lang="en-US" smtClean="0"/>
              <a:pPr/>
              <a:t>5/3/2015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457FA-BDAF-44E6-BDB6-5AA9B051F09E}" type="slidenum">
              <a:rPr lang="en-US" smtClean="0"/>
              <a:pPr/>
              <a:t>‹#›</a:t>
            </a:fld>
            <a:endParaRPr lang="en-US"/>
          </a:p>
        </p:txBody>
      </p:sp>
    </p:spTree>
    <p:extLst>
      <p:ext uri="{BB962C8B-B14F-4D97-AF65-F5344CB8AC3E}">
        <p14:creationId xmlns:p14="http://schemas.microsoft.com/office/powerpoint/2010/main" xmlns="" val="669789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9DF448-25AF-4A60-B058-1AFA7A937BC7}" type="datetimeFigureOut">
              <a:rPr lang="en-US" smtClean="0"/>
              <a:pPr/>
              <a:t>5/3/2015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457FA-BDAF-44E6-BDB6-5AA9B051F09E}" type="slidenum">
              <a:rPr lang="en-US" smtClean="0"/>
              <a:pPr/>
              <a:t>‹#›</a:t>
            </a:fld>
            <a:endParaRPr lang="en-US"/>
          </a:p>
        </p:txBody>
      </p:sp>
    </p:spTree>
    <p:extLst>
      <p:ext uri="{BB962C8B-B14F-4D97-AF65-F5344CB8AC3E}">
        <p14:creationId xmlns:p14="http://schemas.microsoft.com/office/powerpoint/2010/main" xmlns="" val="1147302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A59DF448-25AF-4A60-B058-1AFA7A937BC7}" type="datetimeFigureOut">
              <a:rPr lang="en-US" smtClean="0"/>
              <a:pPr/>
              <a:t>5/3/2015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457FA-BDAF-44E6-BDB6-5AA9B051F09E}" type="slidenum">
              <a:rPr lang="en-US" smtClean="0"/>
              <a:pPr/>
              <a:t>‹#›</a:t>
            </a:fld>
            <a:endParaRPr lang="en-US"/>
          </a:p>
        </p:txBody>
      </p:sp>
    </p:spTree>
    <p:extLst>
      <p:ext uri="{BB962C8B-B14F-4D97-AF65-F5344CB8AC3E}">
        <p14:creationId xmlns:p14="http://schemas.microsoft.com/office/powerpoint/2010/main" xmlns="" val="2087872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9DF448-25AF-4A60-B058-1AFA7A937BC7}" type="datetimeFigureOut">
              <a:rPr lang="en-US" smtClean="0"/>
              <a:pPr/>
              <a:t>5/3/2015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457FA-BDAF-44E6-BDB6-5AA9B051F09E}" type="slidenum">
              <a:rPr lang="en-US" smtClean="0"/>
              <a:pPr/>
              <a:t>‹#›</a:t>
            </a:fld>
            <a:endParaRPr lang="en-US"/>
          </a:p>
        </p:txBody>
      </p:sp>
    </p:spTree>
    <p:extLst>
      <p:ext uri="{BB962C8B-B14F-4D97-AF65-F5344CB8AC3E}">
        <p14:creationId xmlns:p14="http://schemas.microsoft.com/office/powerpoint/2010/main" xmlns="" val="3277076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59DF448-25AF-4A60-B058-1AFA7A937BC7}" type="datetimeFigureOut">
              <a:rPr lang="en-US" smtClean="0"/>
              <a:pPr/>
              <a:t>5/3/2015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457FA-BDAF-44E6-BDB6-5AA9B051F09E}" type="slidenum">
              <a:rPr lang="en-US" smtClean="0"/>
              <a:pPr/>
              <a:t>‹#›</a:t>
            </a:fld>
            <a:endParaRPr lang="en-US"/>
          </a:p>
        </p:txBody>
      </p:sp>
    </p:spTree>
    <p:extLst>
      <p:ext uri="{BB962C8B-B14F-4D97-AF65-F5344CB8AC3E}">
        <p14:creationId xmlns:p14="http://schemas.microsoft.com/office/powerpoint/2010/main" xmlns="" val="3023215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59DF448-25AF-4A60-B058-1AFA7A937BC7}" type="datetimeFigureOut">
              <a:rPr lang="en-US" smtClean="0"/>
              <a:pPr/>
              <a:t>5/3/2015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C457FA-BDAF-44E6-BDB6-5AA9B051F09E}" type="slidenum">
              <a:rPr lang="en-US" smtClean="0"/>
              <a:pPr/>
              <a:t>‹#›</a:t>
            </a:fld>
            <a:endParaRPr lang="en-US"/>
          </a:p>
        </p:txBody>
      </p:sp>
    </p:spTree>
    <p:extLst>
      <p:ext uri="{BB962C8B-B14F-4D97-AF65-F5344CB8AC3E}">
        <p14:creationId xmlns:p14="http://schemas.microsoft.com/office/powerpoint/2010/main" xmlns="" val="2427234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A59DF448-25AF-4A60-B058-1AFA7A937BC7}" type="datetimeFigureOut">
              <a:rPr lang="en-US" smtClean="0"/>
              <a:pPr/>
              <a:t>5/3/2015</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7C457FA-BDAF-44E6-BDB6-5AA9B051F09E}" type="slidenum">
              <a:rPr lang="en-US" smtClean="0"/>
              <a:pPr/>
              <a:t>‹#›</a:t>
            </a:fld>
            <a:endParaRPr lang="en-US"/>
          </a:p>
        </p:txBody>
      </p:sp>
    </p:spTree>
    <p:extLst>
      <p:ext uri="{BB962C8B-B14F-4D97-AF65-F5344CB8AC3E}">
        <p14:creationId xmlns:p14="http://schemas.microsoft.com/office/powerpoint/2010/main" xmlns="" val="2804343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59DF448-25AF-4A60-B058-1AFA7A937BC7}" type="datetimeFigureOut">
              <a:rPr lang="en-US" smtClean="0"/>
              <a:pPr/>
              <a:t>5/3/2015</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7C457FA-BDAF-44E6-BDB6-5AA9B051F09E}" type="slidenum">
              <a:rPr lang="en-US" smtClean="0"/>
              <a:pPr/>
              <a:t>‹#›</a:t>
            </a:fld>
            <a:endParaRPr lang="en-US"/>
          </a:p>
        </p:txBody>
      </p:sp>
    </p:spTree>
    <p:extLst>
      <p:ext uri="{BB962C8B-B14F-4D97-AF65-F5344CB8AC3E}">
        <p14:creationId xmlns:p14="http://schemas.microsoft.com/office/powerpoint/2010/main" xmlns="" val="3640110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A59DF448-25AF-4A60-B058-1AFA7A937BC7}" type="datetimeFigureOut">
              <a:rPr lang="en-US" smtClean="0"/>
              <a:pPr/>
              <a:t>5/3/2015</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7C457FA-BDAF-44E6-BDB6-5AA9B051F09E}" type="slidenum">
              <a:rPr lang="en-US" smtClean="0"/>
              <a:pPr/>
              <a:t>‹#›</a:t>
            </a:fld>
            <a:endParaRPr lang="en-US"/>
          </a:p>
        </p:txBody>
      </p:sp>
    </p:spTree>
    <p:extLst>
      <p:ext uri="{BB962C8B-B14F-4D97-AF65-F5344CB8AC3E}">
        <p14:creationId xmlns:p14="http://schemas.microsoft.com/office/powerpoint/2010/main" xmlns="" val="2817975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9DF448-25AF-4A60-B058-1AFA7A937BC7}" type="datetimeFigureOut">
              <a:rPr lang="en-US" smtClean="0"/>
              <a:pPr/>
              <a:t>5/3/2015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457FA-BDAF-44E6-BDB6-5AA9B051F09E}" type="slidenum">
              <a:rPr lang="en-US" smtClean="0"/>
              <a:pPr/>
              <a:t>‹#›</a:t>
            </a:fld>
            <a:endParaRPr lang="en-US"/>
          </a:p>
        </p:txBody>
      </p:sp>
    </p:spTree>
    <p:extLst>
      <p:ext uri="{BB962C8B-B14F-4D97-AF65-F5344CB8AC3E}">
        <p14:creationId xmlns:p14="http://schemas.microsoft.com/office/powerpoint/2010/main" xmlns="" val="4222339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59DF448-25AF-4A60-B058-1AFA7A937BC7}" type="datetimeFigureOut">
              <a:rPr lang="en-US" smtClean="0"/>
              <a:pPr/>
              <a:t>5/3/2015</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D7C457FA-BDAF-44E6-BDB6-5AA9B051F09E}" type="slidenum">
              <a:rPr lang="en-US" smtClean="0"/>
              <a:pPr/>
              <a:t>‹#›</a:t>
            </a:fld>
            <a:endParaRPr lang="en-US"/>
          </a:p>
        </p:txBody>
      </p:sp>
    </p:spTree>
    <p:extLst>
      <p:ext uri="{BB962C8B-B14F-4D97-AF65-F5344CB8AC3E}">
        <p14:creationId xmlns:p14="http://schemas.microsoft.com/office/powerpoint/2010/main" xmlns="" val="3012177499"/>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en.wikipedia.org/wiki/File:TheNagpurMontage.jp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en.wikipedia.org/wiki/Mominpura,_Nagpur" TargetMode="External"/><Relationship Id="rId2" Type="http://schemas.openxmlformats.org/officeDocument/2006/relationships/hyperlink" Target="http://en.wikipedia.org/w/index.php?title=Kalamna&amp;action=edit&amp;redlink=1" TargetMode="External"/><Relationship Id="rId1" Type="http://schemas.openxmlformats.org/officeDocument/2006/relationships/slideLayout" Target="../slideLayouts/slideLayout2.xml"/><Relationship Id="rId4" Type="http://schemas.openxmlformats.org/officeDocument/2006/relationships/hyperlink" Target="http://en.wikipedia.org/wiki/Itwari"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en.wikipedia.org/w/index.php?title=Dhantoli&amp;action=edit&amp;redlink=1" TargetMode="External"/><Relationship Id="rId3" Type="http://schemas.openxmlformats.org/officeDocument/2006/relationships/hyperlink" Target="http://en.wikipedia.org/wiki/Sitabuldi" TargetMode="External"/><Relationship Id="rId7" Type="http://schemas.openxmlformats.org/officeDocument/2006/relationships/hyperlink" Target="http://en.wikipedia.org/wiki/Overpass" TargetMode="External"/><Relationship Id="rId2" Type="http://schemas.openxmlformats.org/officeDocument/2006/relationships/hyperlink" Target="http://en.wikipedia.org/w/index.php?title=Mahal,_Nagpur&amp;action=edit&amp;redlink=1" TargetMode="External"/><Relationship Id="rId1" Type="http://schemas.openxmlformats.org/officeDocument/2006/relationships/slideLayout" Target="../slideLayouts/slideLayout2.xml"/><Relationship Id="rId6" Type="http://schemas.openxmlformats.org/officeDocument/2006/relationships/hyperlink" Target="http://en.wikipedia.org/wiki/Republic_Day_(India)" TargetMode="External"/><Relationship Id="rId11" Type="http://schemas.openxmlformats.org/officeDocument/2006/relationships/hyperlink" Target="http://en.wikipedia.org/wiki/Board_of_Control_for_Cricket_in_India" TargetMode="External"/><Relationship Id="rId5" Type="http://schemas.openxmlformats.org/officeDocument/2006/relationships/hyperlink" Target="http://en.wikipedia.org/wiki/Independence_Day_(India)" TargetMode="External"/><Relationship Id="rId10" Type="http://schemas.openxmlformats.org/officeDocument/2006/relationships/hyperlink" Target="http://en.wikipedia.org/wiki/Shashank_Manohar" TargetMode="External"/><Relationship Id="rId4" Type="http://schemas.openxmlformats.org/officeDocument/2006/relationships/hyperlink" Target="http://en.wikipedia.org/wiki/Indian_Army" TargetMode="External"/><Relationship Id="rId9" Type="http://schemas.openxmlformats.org/officeDocument/2006/relationships/hyperlink" Target="http://en.wikipedia.org/wiki/Vikram_Pandit"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en.wikipedia.org/w/index.php?title=Seminary_Hills&amp;action=edit&amp;redlink=1" TargetMode="External"/><Relationship Id="rId2" Type="http://schemas.openxmlformats.org/officeDocument/2006/relationships/hyperlink" Target="http://en.wikipedia.org/w/index.php?title=The_Civil_Lines&amp;action=edit&amp;redlink=1" TargetMode="External"/><Relationship Id="rId1" Type="http://schemas.openxmlformats.org/officeDocument/2006/relationships/slideLayout" Target="../slideLayouts/slideLayout2.xml"/><Relationship Id="rId4" Type="http://schemas.openxmlformats.org/officeDocument/2006/relationships/hyperlink" Target="http://en.wikipedia.org/wiki/Sadar"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http://en.wikipedia.org/w/index.php?title=Medical_Square&amp;action=edit&amp;redlink=1"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0100" y="228600"/>
            <a:ext cx="6743700" cy="990599"/>
          </a:xfrm>
        </p:spPr>
        <p:style>
          <a:lnRef idx="3">
            <a:schemeClr val="lt1"/>
          </a:lnRef>
          <a:fillRef idx="1">
            <a:schemeClr val="accent4"/>
          </a:fillRef>
          <a:effectRef idx="1">
            <a:schemeClr val="accent4"/>
          </a:effectRef>
          <a:fontRef idx="minor">
            <a:schemeClr val="lt1"/>
          </a:fontRef>
        </p:style>
        <p:txBody>
          <a:bodyPr>
            <a:normAutofit fontScale="90000"/>
          </a:bodyPr>
          <a:lstStyle/>
          <a:p>
            <a:r>
              <a:rPr lang="en-US" dirty="0" smtClean="0"/>
              <a:t>NAGPUR</a:t>
            </a:r>
            <a:endParaRPr lang="en-US" dirty="0"/>
          </a:p>
        </p:txBody>
      </p:sp>
      <p:pic>
        <p:nvPicPr>
          <p:cNvPr id="4" name="Picture 3" descr="Famous places in Nagpur">
            <a:hlinkClick r:id="rId2" tooltip="&quot;Clockwise from top: Deekshabhoomi, VCA stadium, RBI, Zero Mile Stone, Vidhan Bhawan, MIHAN&quot;"/>
          </p:cNvPr>
          <p:cNvPicPr/>
          <p:nvPr/>
        </p:nvPicPr>
        <p:blipFill>
          <a:blip r:embed="rId3"/>
          <a:srcRect/>
          <a:stretch>
            <a:fillRect/>
          </a:stretch>
        </p:blipFill>
        <p:spPr bwMode="auto">
          <a:xfrm>
            <a:off x="2171700" y="1447800"/>
            <a:ext cx="5029200" cy="5029200"/>
          </a:xfrm>
          <a:prstGeom prst="rect">
            <a:avLst/>
          </a:prstGeom>
          <a:ln>
            <a:headEnd/>
            <a:tailEnd/>
          </a:ln>
        </p:spPr>
        <p:style>
          <a:lnRef idx="3">
            <a:schemeClr val="lt1"/>
          </a:lnRef>
          <a:fillRef idx="1">
            <a:schemeClr val="accent3"/>
          </a:fillRef>
          <a:effectRef idx="1">
            <a:schemeClr val="accent3"/>
          </a:effectRef>
          <a:fontRef idx="minor">
            <a:schemeClr val="lt1"/>
          </a:fontRef>
        </p:style>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chemeClr val="bg1"/>
                </a:solidFill>
              </a:rPr>
              <a:t>Students </a:t>
            </a:r>
            <a:r>
              <a:rPr lang="en-US" sz="4000" dirty="0">
                <a:solidFill>
                  <a:schemeClr val="bg1"/>
                </a:solidFill>
              </a:rPr>
              <a:t>in the Slums</a:t>
            </a:r>
          </a:p>
        </p:txBody>
      </p:sp>
      <p:sp>
        <p:nvSpPr>
          <p:cNvPr id="4" name="Text Placeholder 3"/>
          <p:cNvSpPr>
            <a:spLocks noGrp="1"/>
          </p:cNvSpPr>
          <p:nvPr>
            <p:ph type="body" sz="half" idx="2"/>
          </p:nvPr>
        </p:nvSpPr>
        <p:spPr/>
        <p:txBody>
          <a:bodyPr/>
          <a:lstStyle/>
          <a:p>
            <a:endParaRPr lang="en-US"/>
          </a:p>
        </p:txBody>
      </p:sp>
      <p:pic>
        <p:nvPicPr>
          <p:cNvPr id="8" name="Picture Placeholder 7"/>
          <p:cNvPicPr>
            <a:picLocks noGrp="1" noChangeAspect="1"/>
          </p:cNvPicPr>
          <p:nvPr>
            <p:ph type="pic" idx="1"/>
          </p:nvPr>
        </p:nvPicPr>
        <p:blipFill>
          <a:blip r:embed="rId2"/>
          <a:srcRect l="16749" r="16749"/>
          <a:stretch>
            <a:fillRect/>
          </a:stretch>
        </p:blipFill>
        <p:spPr>
          <a:xfrm>
            <a:off x="4419600" y="0"/>
            <a:ext cx="2791102" cy="421640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3"/>
          <a:stretch>
            <a:fillRect/>
          </a:stretch>
        </p:blipFill>
        <p:spPr>
          <a:xfrm>
            <a:off x="5789183" y="4267200"/>
            <a:ext cx="3354817" cy="2590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7574868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solidFill>
                  <a:schemeClr val="accent6">
                    <a:lumMod val="20000"/>
                    <a:lumOff val="80000"/>
                  </a:schemeClr>
                </a:solidFill>
              </a:rPr>
              <a:t>Worship </a:t>
            </a:r>
            <a:r>
              <a:rPr lang="en-US" sz="4400" dirty="0">
                <a:solidFill>
                  <a:schemeClr val="accent6">
                    <a:lumMod val="20000"/>
                    <a:lumOff val="80000"/>
                  </a:schemeClr>
                </a:solidFill>
              </a:rPr>
              <a:t>in the Slums</a:t>
            </a:r>
            <a:endParaRPr lang="en-US" sz="4400" dirty="0"/>
          </a:p>
        </p:txBody>
      </p:sp>
      <p:pic>
        <p:nvPicPr>
          <p:cNvPr id="5" name="Picture Placeholder 4"/>
          <p:cNvPicPr>
            <a:picLocks noGrp="1" noChangeAspect="1"/>
          </p:cNvPicPr>
          <p:nvPr>
            <p:ph type="pic" idx="1"/>
          </p:nvPr>
        </p:nvPicPr>
        <p:blipFill>
          <a:blip r:embed="rId2"/>
          <a:srcRect l="1959" r="1959"/>
          <a:stretch>
            <a:fillRect/>
          </a:stretch>
        </p:blipFill>
        <p:spPr>
          <a:xfrm>
            <a:off x="4343400" y="0"/>
            <a:ext cx="3124200" cy="3409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 Placeholder 3"/>
          <p:cNvSpPr>
            <a:spLocks noGrp="1"/>
          </p:cNvSpPr>
          <p:nvPr>
            <p:ph type="body" sz="half" idx="2"/>
          </p:nvPr>
        </p:nvSpPr>
        <p:spPr/>
        <p:txBody>
          <a:bodyPr/>
          <a:lstStyle/>
          <a:p>
            <a:endParaRPr lang="en-US" dirty="0"/>
          </a:p>
        </p:txBody>
      </p:sp>
      <p:pic>
        <p:nvPicPr>
          <p:cNvPr id="6" name="Content Placeholder 3" descr="DSC00250.JPG"/>
          <p:cNvPicPr>
            <a:picLocks noChangeAspect="1"/>
          </p:cNvPicPr>
          <p:nvPr/>
        </p:nvPicPr>
        <p:blipFill>
          <a:blip r:embed="rId3" cstate="print"/>
          <a:stretch>
            <a:fillRect/>
          </a:stretch>
        </p:blipFill>
        <p:spPr>
          <a:xfrm>
            <a:off x="5562600" y="3505200"/>
            <a:ext cx="3429000" cy="30091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6699078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762000"/>
          </a:xfrm>
        </p:spPr>
        <p:txBody>
          <a:bodyPr>
            <a:normAutofit fontScale="90000"/>
          </a:bodyPr>
          <a:lstStyle/>
          <a:p>
            <a:r>
              <a:rPr lang="en-US" dirty="0" smtClean="0"/>
              <a:t> </a:t>
            </a:r>
            <a:endParaRPr lang="en-US" dirty="0"/>
          </a:p>
        </p:txBody>
      </p:sp>
      <p:graphicFrame>
        <p:nvGraphicFramePr>
          <p:cNvPr id="5" name="Diagram 4"/>
          <p:cNvGraphicFramePr/>
          <p:nvPr>
            <p:extLst>
              <p:ext uri="{D42A27DB-BD31-4B8C-83A1-F6EECF244321}">
                <p14:modId xmlns="" xmlns:p14="http://schemas.microsoft.com/office/powerpoint/2010/main" val="981543518"/>
              </p:ext>
            </p:extLst>
          </p:nvPr>
        </p:nvGraphicFramePr>
        <p:xfrm>
          <a:off x="685800" y="1143000"/>
          <a:ext cx="76962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055380" cy="995082"/>
          </a:xfrm>
        </p:spPr>
        <p:style>
          <a:lnRef idx="3">
            <a:schemeClr val="lt1"/>
          </a:lnRef>
          <a:fillRef idx="1">
            <a:schemeClr val="accent4"/>
          </a:fillRef>
          <a:effectRef idx="1">
            <a:schemeClr val="accent4"/>
          </a:effectRef>
          <a:fontRef idx="minor">
            <a:schemeClr val="lt1"/>
          </a:fontRef>
        </p:style>
        <p:txBody>
          <a:bodyPr>
            <a:normAutofit/>
          </a:bodyPr>
          <a:lstStyle/>
          <a:p>
            <a:r>
              <a:rPr lang="en-US" dirty="0" smtClean="0"/>
              <a:t>About Nagpur</a:t>
            </a:r>
            <a:endParaRPr lang="en-US" dirty="0"/>
          </a:p>
        </p:txBody>
      </p:sp>
      <p:sp>
        <p:nvSpPr>
          <p:cNvPr id="4" name="Content Placeholder 3"/>
          <p:cNvSpPr>
            <a:spLocks noGrp="1"/>
          </p:cNvSpPr>
          <p:nvPr>
            <p:ph idx="1"/>
          </p:nvPr>
        </p:nvSpPr>
        <p:spPr>
          <a:xfrm>
            <a:off x="457200" y="1600200"/>
            <a:ext cx="8229600" cy="5105400"/>
          </a:xfrm>
        </p:spPr>
        <p:txBody>
          <a:bodyPr>
            <a:normAutofit fontScale="77500" lnSpcReduction="20000"/>
          </a:bodyPr>
          <a:lstStyle/>
          <a:p>
            <a:pPr>
              <a:buFont typeface="Arial" panose="020B0604020202020204" pitchFamily="34" charset="0"/>
              <a:buChar char="•"/>
            </a:pPr>
            <a:r>
              <a:rPr lang="en-US" sz="1800" b="1" dirty="0">
                <a:latin typeface="Calibri" panose="020F0502020204030204" pitchFamily="34" charset="0"/>
              </a:rPr>
              <a:t>Nickname(s): </a:t>
            </a:r>
            <a:r>
              <a:rPr lang="en-US" sz="1800" dirty="0">
                <a:latin typeface="Calibri" panose="020F0502020204030204" pitchFamily="34" charset="0"/>
              </a:rPr>
              <a:t>The Orange City, Tiger Capital of India, Winter capital of Maharashtra</a:t>
            </a:r>
          </a:p>
          <a:p>
            <a:pPr>
              <a:buFont typeface="Arial" panose="020B0604020202020204" pitchFamily="34" charset="0"/>
              <a:buChar char="•"/>
            </a:pPr>
            <a:r>
              <a:rPr lang="en-US" sz="1800" b="1" dirty="0">
                <a:latin typeface="Calibri" panose="020F0502020204030204" pitchFamily="34" charset="0"/>
              </a:rPr>
              <a:t>State: </a:t>
            </a:r>
            <a:r>
              <a:rPr lang="en-US" sz="1800" dirty="0">
                <a:latin typeface="Calibri" panose="020F0502020204030204" pitchFamily="34" charset="0"/>
              </a:rPr>
              <a:t>Maharashtra</a:t>
            </a:r>
          </a:p>
          <a:p>
            <a:pPr>
              <a:buFont typeface="Arial" panose="020B0604020202020204" pitchFamily="34" charset="0"/>
              <a:buChar char="•"/>
            </a:pPr>
            <a:r>
              <a:rPr lang="en-US" sz="1800" b="1" dirty="0">
                <a:latin typeface="Calibri" panose="020F0502020204030204" pitchFamily="34" charset="0"/>
              </a:rPr>
              <a:t>Region: </a:t>
            </a:r>
            <a:r>
              <a:rPr lang="en-US" sz="1800" dirty="0" err="1">
                <a:latin typeface="Calibri" panose="020F0502020204030204" pitchFamily="34" charset="0"/>
              </a:rPr>
              <a:t>Vidarbha</a:t>
            </a:r>
            <a:endParaRPr lang="en-US" sz="1800" dirty="0">
              <a:latin typeface="Calibri" panose="020F0502020204030204" pitchFamily="34" charset="0"/>
            </a:endParaRPr>
          </a:p>
          <a:p>
            <a:pPr>
              <a:buFont typeface="Arial" panose="020B0604020202020204" pitchFamily="34" charset="0"/>
              <a:buChar char="•"/>
            </a:pPr>
            <a:r>
              <a:rPr lang="en-US" sz="1800" b="1" dirty="0">
                <a:latin typeface="Calibri" panose="020F0502020204030204" pitchFamily="34" charset="0"/>
              </a:rPr>
              <a:t>District: </a:t>
            </a:r>
            <a:r>
              <a:rPr lang="en-US" sz="1800" dirty="0">
                <a:latin typeface="Calibri" panose="020F0502020204030204" pitchFamily="34" charset="0"/>
              </a:rPr>
              <a:t>Nagpur</a:t>
            </a:r>
          </a:p>
          <a:p>
            <a:pPr>
              <a:buFont typeface="Arial" panose="020B0604020202020204" pitchFamily="34" charset="0"/>
              <a:buChar char="•"/>
            </a:pPr>
            <a:r>
              <a:rPr lang="en-US" sz="1800" b="1" dirty="0">
                <a:latin typeface="Calibri" panose="020F0502020204030204" pitchFamily="34" charset="0"/>
              </a:rPr>
              <a:t>Founded: </a:t>
            </a:r>
            <a:r>
              <a:rPr lang="en-US" sz="1800" dirty="0">
                <a:latin typeface="Calibri" panose="020F0502020204030204" pitchFamily="34" charset="0"/>
              </a:rPr>
              <a:t>1702 AD</a:t>
            </a:r>
          </a:p>
          <a:p>
            <a:pPr>
              <a:buFont typeface="Arial" panose="020B0604020202020204" pitchFamily="34" charset="0"/>
              <a:buChar char="•"/>
            </a:pPr>
            <a:r>
              <a:rPr lang="en-US" sz="1800" b="1" dirty="0">
                <a:latin typeface="Calibri" panose="020F0502020204030204" pitchFamily="34" charset="0"/>
              </a:rPr>
              <a:t>Founder: </a:t>
            </a:r>
            <a:r>
              <a:rPr lang="en-US" sz="1800" dirty="0">
                <a:latin typeface="Calibri" panose="020F0502020204030204" pitchFamily="34" charset="0"/>
              </a:rPr>
              <a:t>Raja </a:t>
            </a:r>
            <a:r>
              <a:rPr lang="en-US" sz="1800" dirty="0" err="1">
                <a:latin typeface="Calibri" panose="020F0502020204030204" pitchFamily="34" charset="0"/>
              </a:rPr>
              <a:t>Buland</a:t>
            </a:r>
            <a:r>
              <a:rPr lang="en-US" sz="1800" dirty="0">
                <a:latin typeface="Calibri" panose="020F0502020204030204" pitchFamily="34" charset="0"/>
              </a:rPr>
              <a:t> Shah</a:t>
            </a:r>
          </a:p>
          <a:p>
            <a:pPr>
              <a:buFont typeface="Arial" panose="020B0604020202020204" pitchFamily="34" charset="0"/>
              <a:buChar char="•"/>
            </a:pPr>
            <a:r>
              <a:rPr lang="en-US" sz="1800" b="1" dirty="0">
                <a:latin typeface="Calibri" panose="020F0502020204030204" pitchFamily="34" charset="0"/>
              </a:rPr>
              <a:t>Government:</a:t>
            </a:r>
          </a:p>
          <a:p>
            <a:pPr lvl="1">
              <a:buFont typeface="Arial" panose="020B0604020202020204" pitchFamily="34" charset="0"/>
              <a:buChar char="•"/>
            </a:pPr>
            <a:r>
              <a:rPr lang="en-US" sz="1800" dirty="0">
                <a:latin typeface="Calibri" panose="020F0502020204030204" pitchFamily="34" charset="0"/>
              </a:rPr>
              <a:t>Body: Nagpur Municipal Corporation</a:t>
            </a:r>
          </a:p>
          <a:p>
            <a:pPr lvl="1">
              <a:buFont typeface="Arial" panose="020B0604020202020204" pitchFamily="34" charset="0"/>
              <a:buChar char="•"/>
            </a:pPr>
            <a:r>
              <a:rPr lang="en-US" sz="1800" dirty="0" err="1">
                <a:latin typeface="Calibri" panose="020F0502020204030204" pitchFamily="34" charset="0"/>
              </a:rPr>
              <a:t>Meyor</a:t>
            </a:r>
            <a:r>
              <a:rPr lang="en-US" sz="1800" dirty="0">
                <a:latin typeface="Calibri" panose="020F0502020204030204" pitchFamily="34" charset="0"/>
              </a:rPr>
              <a:t>: Anil Sole (BJP)</a:t>
            </a:r>
          </a:p>
          <a:p>
            <a:pPr lvl="1">
              <a:buFont typeface="Arial" panose="020B0604020202020204" pitchFamily="34" charset="0"/>
              <a:buChar char="•"/>
            </a:pPr>
            <a:r>
              <a:rPr lang="en-US" sz="1800" dirty="0">
                <a:latin typeface="Calibri" panose="020F0502020204030204" pitchFamily="34" charset="0"/>
              </a:rPr>
              <a:t>Municipal Commissioner: </a:t>
            </a:r>
            <a:r>
              <a:rPr lang="en-US" sz="1800" dirty="0" err="1">
                <a:latin typeface="Calibri" panose="020F0502020204030204" pitchFamily="34" charset="0"/>
              </a:rPr>
              <a:t>Shyam</a:t>
            </a:r>
            <a:r>
              <a:rPr lang="en-US" sz="1800" dirty="0">
                <a:latin typeface="Calibri" panose="020F0502020204030204" pitchFamily="34" charset="0"/>
              </a:rPr>
              <a:t> D </a:t>
            </a:r>
            <a:r>
              <a:rPr lang="en-US" sz="1800" dirty="0" err="1">
                <a:latin typeface="Calibri" panose="020F0502020204030204" pitchFamily="34" charset="0"/>
              </a:rPr>
              <a:t>Wardhane</a:t>
            </a:r>
            <a:endParaRPr lang="en-US" sz="1800" dirty="0">
              <a:latin typeface="Calibri" panose="020F0502020204030204" pitchFamily="34" charset="0"/>
            </a:endParaRPr>
          </a:p>
          <a:p>
            <a:pPr lvl="1">
              <a:buFont typeface="Arial" panose="020B0604020202020204" pitchFamily="34" charset="0"/>
              <a:buChar char="•"/>
            </a:pPr>
            <a:r>
              <a:rPr lang="en-US" sz="1800" dirty="0">
                <a:latin typeface="Calibri" panose="020F0502020204030204" pitchFamily="34" charset="0"/>
              </a:rPr>
              <a:t>Police Commissioner: </a:t>
            </a:r>
            <a:r>
              <a:rPr lang="en-US" sz="1800" dirty="0" err="1">
                <a:latin typeface="Calibri" panose="020F0502020204030204" pitchFamily="34" charset="0"/>
              </a:rPr>
              <a:t>Kaushal</a:t>
            </a:r>
            <a:r>
              <a:rPr lang="en-US" sz="1800" dirty="0">
                <a:latin typeface="Calibri" panose="020F0502020204030204" pitchFamily="34" charset="0"/>
              </a:rPr>
              <a:t> Pathak</a:t>
            </a:r>
          </a:p>
          <a:p>
            <a:pPr>
              <a:buFont typeface="Arial" panose="020B0604020202020204" pitchFamily="34" charset="0"/>
              <a:buChar char="•"/>
            </a:pPr>
            <a:r>
              <a:rPr lang="en-US" sz="1800" b="1" dirty="0">
                <a:latin typeface="Calibri" panose="020F0502020204030204" pitchFamily="34" charset="0"/>
              </a:rPr>
              <a:t>Area of Metropolitan city: </a:t>
            </a:r>
            <a:r>
              <a:rPr lang="en-US" sz="1800" dirty="0">
                <a:latin typeface="Calibri" panose="020F0502020204030204" pitchFamily="34" charset="0"/>
              </a:rPr>
              <a:t>217.65 </a:t>
            </a:r>
            <a:r>
              <a:rPr lang="en-US" sz="1800" dirty="0" err="1">
                <a:latin typeface="Calibri" panose="020F0502020204030204" pitchFamily="34" charset="0"/>
              </a:rPr>
              <a:t>sqkms</a:t>
            </a:r>
            <a:endParaRPr lang="en-US" sz="1800" dirty="0">
              <a:latin typeface="Calibri" panose="020F0502020204030204" pitchFamily="34" charset="0"/>
            </a:endParaRPr>
          </a:p>
          <a:p>
            <a:pPr>
              <a:buFont typeface="Arial" panose="020B0604020202020204" pitchFamily="34" charset="0"/>
              <a:buChar char="•"/>
            </a:pPr>
            <a:r>
              <a:rPr lang="en-US" sz="1800" b="1" dirty="0">
                <a:latin typeface="Calibri" panose="020F0502020204030204" pitchFamily="34" charset="0"/>
              </a:rPr>
              <a:t>Population (2011): </a:t>
            </a:r>
            <a:r>
              <a:rPr lang="en-US" sz="1800" dirty="0">
                <a:latin typeface="Calibri" panose="020F0502020204030204" pitchFamily="34" charset="0"/>
              </a:rPr>
              <a:t>2,405,421</a:t>
            </a:r>
          </a:p>
          <a:p>
            <a:pPr>
              <a:buFont typeface="Arial" panose="020B0604020202020204" pitchFamily="34" charset="0"/>
              <a:buChar char="•"/>
            </a:pPr>
            <a:r>
              <a:rPr lang="en-US" sz="1800" b="1" dirty="0">
                <a:latin typeface="Calibri" panose="020F0502020204030204" pitchFamily="34" charset="0"/>
              </a:rPr>
              <a:t>Density: </a:t>
            </a:r>
            <a:r>
              <a:rPr lang="en-US" sz="1800" dirty="0">
                <a:latin typeface="Calibri" panose="020F0502020204030204" pitchFamily="34" charset="0"/>
              </a:rPr>
              <a:t>11,000/</a:t>
            </a:r>
            <a:r>
              <a:rPr lang="en-US" sz="1800" dirty="0" err="1">
                <a:latin typeface="Calibri" panose="020F0502020204030204" pitchFamily="34" charset="0"/>
              </a:rPr>
              <a:t>sqkm</a:t>
            </a:r>
            <a:endParaRPr lang="en-US" sz="1800" dirty="0">
              <a:latin typeface="Calibri" panose="020F0502020204030204" pitchFamily="34" charset="0"/>
            </a:endParaRPr>
          </a:p>
          <a:p>
            <a:pPr>
              <a:buFont typeface="Arial" panose="020B0604020202020204" pitchFamily="34" charset="0"/>
              <a:buChar char="•"/>
            </a:pPr>
            <a:r>
              <a:rPr lang="en-US" sz="1800" b="1" dirty="0">
                <a:latin typeface="Calibri" panose="020F0502020204030204" pitchFamily="34" charset="0"/>
              </a:rPr>
              <a:t>Official &amp; Major language: </a:t>
            </a:r>
            <a:r>
              <a:rPr lang="en-US" sz="1800" dirty="0">
                <a:latin typeface="Calibri" panose="020F0502020204030204" pitchFamily="34" charset="0"/>
              </a:rPr>
              <a:t>Marathi  </a:t>
            </a:r>
          </a:p>
          <a:p>
            <a:pPr>
              <a:buFont typeface="Arial" panose="020B0604020202020204" pitchFamily="34" charset="0"/>
              <a:buChar char="•"/>
            </a:pPr>
            <a:r>
              <a:rPr lang="en-US" sz="1800" b="1" dirty="0">
                <a:latin typeface="Calibri" panose="020F0502020204030204" pitchFamily="34" charset="0"/>
              </a:rPr>
              <a:t>Rank in India: </a:t>
            </a:r>
            <a:r>
              <a:rPr lang="en-US" sz="1800" dirty="0">
                <a:latin typeface="Calibri" panose="020F0502020204030204" pitchFamily="34" charset="0"/>
              </a:rPr>
              <a:t>13</a:t>
            </a:r>
          </a:p>
          <a:p>
            <a:pPr>
              <a:buFont typeface="Arial" panose="020B0604020202020204" pitchFamily="34" charset="0"/>
              <a:buChar char="•"/>
            </a:pPr>
            <a:r>
              <a:rPr lang="en-US" sz="1800" dirty="0">
                <a:latin typeface="Calibri" panose="020F0502020204030204" pitchFamily="34" charset="0"/>
              </a:rPr>
              <a:t>RSS stronghold (Founded in 1925 by KB </a:t>
            </a:r>
            <a:r>
              <a:rPr lang="en-US" sz="1800" dirty="0" err="1">
                <a:latin typeface="Calibri" panose="020F0502020204030204" pitchFamily="34" charset="0"/>
              </a:rPr>
              <a:t>Hedgewar</a:t>
            </a:r>
            <a:r>
              <a:rPr lang="en-US" sz="1800" dirty="0">
                <a:latin typeface="Calibri" panose="020F0502020204030204" pitchFamily="34" charset="0"/>
              </a:rPr>
              <a:t> to create a Hindu nation</a:t>
            </a:r>
            <a:r>
              <a:rPr lang="en-US" sz="1800" dirty="0" smtClean="0">
                <a:latin typeface="Calibri" panose="020F0502020204030204" pitchFamily="34" charset="0"/>
              </a:rPr>
              <a:t>)</a:t>
            </a:r>
            <a:endParaRPr lang="en-US"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055380" cy="842682"/>
          </a:xfrm>
        </p:spPr>
        <p:style>
          <a:lnRef idx="3">
            <a:schemeClr val="lt1"/>
          </a:lnRef>
          <a:fillRef idx="1">
            <a:schemeClr val="accent4"/>
          </a:fillRef>
          <a:effectRef idx="1">
            <a:schemeClr val="accent4"/>
          </a:effectRef>
          <a:fontRef idx="minor">
            <a:schemeClr val="lt1"/>
          </a:fontRef>
        </p:style>
        <p:txBody>
          <a:bodyPr/>
          <a:lstStyle/>
          <a:p>
            <a:r>
              <a:rPr lang="en-US" dirty="0" smtClean="0"/>
              <a:t>East Nagpur</a:t>
            </a:r>
            <a:endParaRPr lang="en-US" dirty="0"/>
          </a:p>
        </p:txBody>
      </p:sp>
      <p:sp>
        <p:nvSpPr>
          <p:cNvPr id="5" name="Content Placeholder 4"/>
          <p:cNvSpPr>
            <a:spLocks noGrp="1"/>
          </p:cNvSpPr>
          <p:nvPr>
            <p:ph idx="1"/>
          </p:nvPr>
        </p:nvSpPr>
        <p:spPr/>
        <p:txBody>
          <a:bodyPr>
            <a:normAutofit lnSpcReduction="10000"/>
          </a:bodyPr>
          <a:lstStyle/>
          <a:p>
            <a:pPr algn="just">
              <a:buFont typeface="Arial" panose="020B0604020202020204" pitchFamily="34" charset="0"/>
              <a:buChar char="•"/>
            </a:pPr>
            <a:r>
              <a:rPr lang="en-US" b="1" dirty="0" err="1">
                <a:latin typeface="Calibri" panose="020F0502020204030204" pitchFamily="34" charset="0"/>
                <a:hlinkClick r:id="rId2" tooltip="Kalamna (page does not exist)"/>
              </a:rPr>
              <a:t>Kalamna</a:t>
            </a:r>
            <a:r>
              <a:rPr lang="en-US" dirty="0">
                <a:latin typeface="Calibri" panose="020F0502020204030204" pitchFamily="34" charset="0"/>
              </a:rPr>
              <a:t> is one of the largest wholesale markets for oranges and grains in Asia.</a:t>
            </a:r>
          </a:p>
          <a:p>
            <a:pPr algn="just">
              <a:buFont typeface="Arial" panose="020B0604020202020204" pitchFamily="34" charset="0"/>
              <a:buChar char="•"/>
            </a:pPr>
            <a:r>
              <a:rPr lang="en-US" b="1" dirty="0" err="1">
                <a:latin typeface="Calibri" panose="020F0502020204030204" pitchFamily="34" charset="0"/>
                <a:hlinkClick r:id="rId3" tooltip="Mominpura, Nagpur"/>
              </a:rPr>
              <a:t>Mominpura</a:t>
            </a:r>
            <a:r>
              <a:rPr lang="en-US" dirty="0">
                <a:latin typeface="Calibri" panose="020F0502020204030204" pitchFamily="34" charset="0"/>
              </a:rPr>
              <a:t> popularly known as the </a:t>
            </a:r>
            <a:r>
              <a:rPr lang="en-US" dirty="0" err="1">
                <a:latin typeface="Calibri" panose="020F0502020204030204" pitchFamily="34" charset="0"/>
              </a:rPr>
              <a:t>Chandni</a:t>
            </a:r>
            <a:r>
              <a:rPr lang="en-US" dirty="0">
                <a:latin typeface="Calibri" panose="020F0502020204030204" pitchFamily="34" charset="0"/>
              </a:rPr>
              <a:t> </a:t>
            </a:r>
            <a:r>
              <a:rPr lang="en-US" dirty="0" err="1">
                <a:latin typeface="Calibri" panose="020F0502020204030204" pitchFamily="34" charset="0"/>
              </a:rPr>
              <a:t>Chowk</a:t>
            </a:r>
            <a:r>
              <a:rPr lang="en-US" dirty="0">
                <a:latin typeface="Calibri" panose="020F0502020204030204" pitchFamily="34" charset="0"/>
              </a:rPr>
              <a:t> of Nagpur. Small restaurants and hotels are open over night. Famous biryani delicacies can be enjoyed here at ML </a:t>
            </a:r>
            <a:r>
              <a:rPr lang="en-US" dirty="0" err="1">
                <a:latin typeface="Calibri" panose="020F0502020204030204" pitchFamily="34" charset="0"/>
              </a:rPr>
              <a:t>Canteen,Babbu</a:t>
            </a:r>
            <a:r>
              <a:rPr lang="en-US" dirty="0">
                <a:latin typeface="Calibri" panose="020F0502020204030204" pitchFamily="34" charset="0"/>
              </a:rPr>
              <a:t>, </a:t>
            </a:r>
            <a:r>
              <a:rPr lang="en-US" dirty="0" err="1">
                <a:latin typeface="Calibri" panose="020F0502020204030204" pitchFamily="34" charset="0"/>
              </a:rPr>
              <a:t>Bartania</a:t>
            </a:r>
            <a:r>
              <a:rPr lang="en-US" dirty="0">
                <a:latin typeface="Calibri" panose="020F0502020204030204" pitchFamily="34" charset="0"/>
              </a:rPr>
              <a:t> and many more eating joints. Hajj House is likely to be constructed here. Mayo hospital and </a:t>
            </a:r>
            <a:r>
              <a:rPr lang="en-US" dirty="0" err="1">
                <a:latin typeface="Calibri" panose="020F0502020204030204" pitchFamily="34" charset="0"/>
              </a:rPr>
              <a:t>Jama</a:t>
            </a:r>
            <a:r>
              <a:rPr lang="en-US" dirty="0">
                <a:latin typeface="Calibri" panose="020F0502020204030204" pitchFamily="34" charset="0"/>
              </a:rPr>
              <a:t> Masjid are part of </a:t>
            </a:r>
            <a:r>
              <a:rPr lang="en-US" dirty="0" err="1">
                <a:latin typeface="Calibri" panose="020F0502020204030204" pitchFamily="34" charset="0"/>
              </a:rPr>
              <a:t>Mominpura</a:t>
            </a:r>
            <a:r>
              <a:rPr lang="en-US" dirty="0">
                <a:latin typeface="Calibri" panose="020F0502020204030204" pitchFamily="34" charset="0"/>
              </a:rPr>
              <a:t>.</a:t>
            </a:r>
          </a:p>
          <a:p>
            <a:pPr algn="just">
              <a:buFont typeface="Arial" panose="020B0604020202020204" pitchFamily="34" charset="0"/>
              <a:buChar char="•"/>
            </a:pPr>
            <a:r>
              <a:rPr lang="en-US" b="1" dirty="0">
                <a:latin typeface="Calibri" panose="020F0502020204030204" pitchFamily="34" charset="0"/>
                <a:hlinkClick r:id="rId4" tooltip="Itwari"/>
              </a:rPr>
              <a:t>Itwari</a:t>
            </a:r>
            <a:r>
              <a:rPr lang="en-US" dirty="0">
                <a:latin typeface="Calibri" panose="020F0502020204030204" pitchFamily="34" charset="0"/>
              </a:rPr>
              <a:t> is the wholesale business center of Nagpur. Hardware, cloth, household, wedding saree market of central India. There is huge concentration of Muslim-Bohra community in this area, with their business, residence and religious places</a:t>
            </a:r>
            <a:r>
              <a:rPr lang="en-US" dirty="0" smtClean="0">
                <a:latin typeface="Calibri" panose="020F0502020204030204" pitchFamily="34" charset="0"/>
              </a:rPr>
              <a:t>.</a:t>
            </a:r>
            <a:endParaRPr lang="en-US"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055380" cy="842682"/>
          </a:xfrm>
        </p:spPr>
        <p:style>
          <a:lnRef idx="3">
            <a:schemeClr val="lt1"/>
          </a:lnRef>
          <a:fillRef idx="1">
            <a:schemeClr val="accent4"/>
          </a:fillRef>
          <a:effectRef idx="1">
            <a:schemeClr val="accent4"/>
          </a:effectRef>
          <a:fontRef idx="minor">
            <a:schemeClr val="lt1"/>
          </a:fontRef>
        </p:style>
        <p:txBody>
          <a:bodyPr>
            <a:normAutofit/>
          </a:bodyPr>
          <a:lstStyle/>
          <a:p>
            <a:r>
              <a:rPr lang="en-US" dirty="0" smtClean="0"/>
              <a:t>Central Nagpur</a:t>
            </a:r>
            <a:endParaRPr lang="en-US" dirty="0"/>
          </a:p>
        </p:txBody>
      </p:sp>
      <p:sp>
        <p:nvSpPr>
          <p:cNvPr id="4" name="Content Placeholder 3"/>
          <p:cNvSpPr>
            <a:spLocks noGrp="1"/>
          </p:cNvSpPr>
          <p:nvPr>
            <p:ph idx="1"/>
          </p:nvPr>
        </p:nvSpPr>
        <p:spPr>
          <a:xfrm>
            <a:off x="76200" y="1600200"/>
            <a:ext cx="8915400" cy="5029200"/>
          </a:xfrm>
        </p:spPr>
        <p:txBody>
          <a:bodyPr>
            <a:noAutofit/>
          </a:bodyPr>
          <a:lstStyle/>
          <a:p>
            <a:pPr lvl="0" algn="just">
              <a:buFont typeface="Arial" panose="020B0604020202020204" pitchFamily="34" charset="0"/>
              <a:buChar char="•"/>
            </a:pPr>
            <a:r>
              <a:rPr lang="en-US" sz="1600" b="1" dirty="0">
                <a:latin typeface="Calibri" panose="020F0502020204030204" pitchFamily="34" charset="0"/>
                <a:hlinkClick r:id="rId2" tooltip="Mahal, Nagpur (page does not exist)"/>
              </a:rPr>
              <a:t>Mahal</a:t>
            </a:r>
            <a:r>
              <a:rPr lang="en-US" sz="1600" dirty="0">
                <a:latin typeface="Calibri" panose="020F0502020204030204" pitchFamily="34" charset="0"/>
              </a:rPr>
              <a:t> is the oldest part of Nagpur, and is noted for its relatively narrow streets and crowded residential quarters. The famous </a:t>
            </a:r>
            <a:r>
              <a:rPr lang="en-US" sz="1600" dirty="0" err="1">
                <a:latin typeface="Calibri" panose="020F0502020204030204" pitchFamily="34" charset="0"/>
              </a:rPr>
              <a:t>Bhonsale</a:t>
            </a:r>
            <a:r>
              <a:rPr lang="en-US" sz="1600" dirty="0">
                <a:latin typeface="Calibri" panose="020F0502020204030204" pitchFamily="34" charset="0"/>
              </a:rPr>
              <a:t> palace, residence of the </a:t>
            </a:r>
            <a:r>
              <a:rPr lang="en-US" sz="1600" dirty="0" err="1">
                <a:latin typeface="Calibri" panose="020F0502020204030204" pitchFamily="34" charset="0"/>
              </a:rPr>
              <a:t>Bhonsale</a:t>
            </a:r>
            <a:r>
              <a:rPr lang="en-US" sz="1600" dirty="0">
                <a:latin typeface="Calibri" panose="020F0502020204030204" pitchFamily="34" charset="0"/>
              </a:rPr>
              <a:t> kings, is situated in Mahal. There are many historic temples in Mahal area such as </a:t>
            </a:r>
            <a:r>
              <a:rPr lang="en-US" sz="1600" dirty="0" err="1">
                <a:latin typeface="Calibri" panose="020F0502020204030204" pitchFamily="34" charset="0"/>
              </a:rPr>
              <a:t>Kalyaneshwar</a:t>
            </a:r>
            <a:r>
              <a:rPr lang="en-US" sz="1600" dirty="0">
                <a:latin typeface="Calibri" panose="020F0502020204030204" pitchFamily="34" charset="0"/>
              </a:rPr>
              <a:t> </a:t>
            </a:r>
            <a:r>
              <a:rPr lang="en-US" sz="1600" dirty="0" err="1">
                <a:latin typeface="Calibri" panose="020F0502020204030204" pitchFamily="34" charset="0"/>
              </a:rPr>
              <a:t>Mandir</a:t>
            </a:r>
            <a:r>
              <a:rPr lang="en-US" sz="1600" dirty="0">
                <a:latin typeface="Calibri" panose="020F0502020204030204" pitchFamily="34" charset="0"/>
              </a:rPr>
              <a:t>, </a:t>
            </a:r>
            <a:r>
              <a:rPr lang="en-US" sz="1600" dirty="0" err="1">
                <a:latin typeface="Calibri" panose="020F0502020204030204" pitchFamily="34" charset="0"/>
              </a:rPr>
              <a:t>Pataleshwar</a:t>
            </a:r>
            <a:r>
              <a:rPr lang="en-US" sz="1600" dirty="0">
                <a:latin typeface="Calibri" panose="020F0502020204030204" pitchFamily="34" charset="0"/>
              </a:rPr>
              <a:t> </a:t>
            </a:r>
            <a:r>
              <a:rPr lang="en-US" sz="1600" dirty="0" err="1">
                <a:latin typeface="Calibri" panose="020F0502020204030204" pitchFamily="34" charset="0"/>
              </a:rPr>
              <a:t>Mandir</a:t>
            </a:r>
            <a:r>
              <a:rPr lang="en-US" sz="1600" dirty="0">
                <a:latin typeface="Calibri" panose="020F0502020204030204" pitchFamily="34" charset="0"/>
              </a:rPr>
              <a:t> and </a:t>
            </a:r>
            <a:r>
              <a:rPr lang="en-US" sz="1600" dirty="0" err="1">
                <a:latin typeface="Calibri" panose="020F0502020204030204" pitchFamily="34" charset="0"/>
              </a:rPr>
              <a:t>Aychit</a:t>
            </a:r>
            <a:r>
              <a:rPr lang="en-US" sz="1600" dirty="0">
                <a:latin typeface="Calibri" panose="020F0502020204030204" pitchFamily="34" charset="0"/>
              </a:rPr>
              <a:t> </a:t>
            </a:r>
            <a:r>
              <a:rPr lang="en-US" sz="1600" dirty="0" err="1">
                <a:latin typeface="Calibri" panose="020F0502020204030204" pitchFamily="34" charset="0"/>
              </a:rPr>
              <a:t>Mandir</a:t>
            </a:r>
            <a:r>
              <a:rPr lang="en-US" sz="1600" dirty="0">
                <a:latin typeface="Calibri" panose="020F0502020204030204" pitchFamily="34" charset="0"/>
              </a:rPr>
              <a:t>. There are many Historic Mosque such as </a:t>
            </a:r>
            <a:r>
              <a:rPr lang="en-US" sz="1600" dirty="0" err="1">
                <a:latin typeface="Calibri" panose="020F0502020204030204" pitchFamily="34" charset="0"/>
              </a:rPr>
              <a:t>Shahi</a:t>
            </a:r>
            <a:r>
              <a:rPr lang="en-US" sz="1600" dirty="0">
                <a:latin typeface="Calibri" panose="020F0502020204030204" pitchFamily="34" charset="0"/>
              </a:rPr>
              <a:t> masjid, </a:t>
            </a:r>
            <a:r>
              <a:rPr lang="en-US" sz="1600" dirty="0" err="1">
                <a:latin typeface="Calibri" panose="020F0502020204030204" pitchFamily="34" charset="0"/>
              </a:rPr>
              <a:t>pattharphod</a:t>
            </a:r>
            <a:r>
              <a:rPr lang="en-US" sz="1600" dirty="0">
                <a:latin typeface="Calibri" panose="020F0502020204030204" pitchFamily="34" charset="0"/>
              </a:rPr>
              <a:t> Masjid, Kala </a:t>
            </a:r>
            <a:r>
              <a:rPr lang="en-US" sz="1600" dirty="0" err="1">
                <a:latin typeface="Calibri" panose="020F0502020204030204" pitchFamily="34" charset="0"/>
              </a:rPr>
              <a:t>patthar</a:t>
            </a:r>
            <a:r>
              <a:rPr lang="en-US" sz="1600" dirty="0">
                <a:latin typeface="Calibri" panose="020F0502020204030204" pitchFamily="34" charset="0"/>
              </a:rPr>
              <a:t> masjid are </a:t>
            </a:r>
            <a:r>
              <a:rPr lang="en-US" sz="1600" dirty="0" err="1">
                <a:latin typeface="Calibri" panose="020F0502020204030204" pitchFamily="34" charset="0"/>
              </a:rPr>
              <a:t>sitiuated</a:t>
            </a:r>
            <a:r>
              <a:rPr lang="en-US" sz="1600" dirty="0">
                <a:latin typeface="Calibri" panose="020F0502020204030204" pitchFamily="34" charset="0"/>
              </a:rPr>
              <a:t> in this area. </a:t>
            </a:r>
            <a:r>
              <a:rPr lang="en-US" sz="1600" dirty="0" err="1">
                <a:latin typeface="Calibri" panose="020F0502020204030204" pitchFamily="34" charset="0"/>
              </a:rPr>
              <a:t>Shahi</a:t>
            </a:r>
            <a:r>
              <a:rPr lang="en-US" sz="1600" dirty="0">
                <a:latin typeface="Calibri" panose="020F0502020204030204" pitchFamily="34" charset="0"/>
              </a:rPr>
              <a:t> masjid Of </a:t>
            </a:r>
            <a:r>
              <a:rPr lang="en-US" sz="1600" dirty="0" err="1">
                <a:latin typeface="Calibri" panose="020F0502020204030204" pitchFamily="34" charset="0"/>
              </a:rPr>
              <a:t>Killa</a:t>
            </a:r>
            <a:r>
              <a:rPr lang="en-US" sz="1600" dirty="0">
                <a:latin typeface="Calibri" panose="020F0502020204030204" pitchFamily="34" charset="0"/>
              </a:rPr>
              <a:t> Area is the first Mosque of Nagpur City made by Raja </a:t>
            </a:r>
            <a:r>
              <a:rPr lang="en-US" sz="1600" dirty="0" err="1">
                <a:latin typeface="Calibri" panose="020F0502020204030204" pitchFamily="34" charset="0"/>
              </a:rPr>
              <a:t>Bakht</a:t>
            </a:r>
            <a:r>
              <a:rPr lang="en-US" sz="1600" dirty="0">
                <a:latin typeface="Calibri" panose="020F0502020204030204" pitchFamily="34" charset="0"/>
              </a:rPr>
              <a:t> </a:t>
            </a:r>
            <a:r>
              <a:rPr lang="en-US" sz="1600" dirty="0" err="1">
                <a:latin typeface="Calibri" panose="020F0502020204030204" pitchFamily="34" charset="0"/>
              </a:rPr>
              <a:t>Buland</a:t>
            </a:r>
            <a:r>
              <a:rPr lang="en-US" sz="1600" dirty="0">
                <a:latin typeface="Calibri" panose="020F0502020204030204" pitchFamily="34" charset="0"/>
              </a:rPr>
              <a:t> Shah. Mahal is also residence of Nitin </a:t>
            </a:r>
            <a:r>
              <a:rPr lang="en-US" sz="1600" dirty="0" err="1">
                <a:latin typeface="Calibri" panose="020F0502020204030204" pitchFamily="34" charset="0"/>
              </a:rPr>
              <a:t>Gadkari</a:t>
            </a:r>
            <a:r>
              <a:rPr lang="en-US" sz="1600" dirty="0">
                <a:latin typeface="Calibri" panose="020F0502020204030204" pitchFamily="34" charset="0"/>
              </a:rPr>
              <a:t> president of </a:t>
            </a:r>
            <a:r>
              <a:rPr lang="en-US" sz="1600" dirty="0" err="1">
                <a:latin typeface="Calibri" panose="020F0502020204030204" pitchFamily="34" charset="0"/>
              </a:rPr>
              <a:t>Bhartiya</a:t>
            </a:r>
            <a:r>
              <a:rPr lang="en-US" sz="1600" dirty="0">
                <a:latin typeface="Calibri" panose="020F0502020204030204" pitchFamily="34" charset="0"/>
              </a:rPr>
              <a:t> </a:t>
            </a:r>
            <a:r>
              <a:rPr lang="en-US" sz="1600" dirty="0" err="1">
                <a:latin typeface="Calibri" panose="020F0502020204030204" pitchFamily="34" charset="0"/>
              </a:rPr>
              <a:t>Janta</a:t>
            </a:r>
            <a:r>
              <a:rPr lang="en-US" sz="1600" dirty="0">
                <a:latin typeface="Calibri" panose="020F0502020204030204" pitchFamily="34" charset="0"/>
              </a:rPr>
              <a:t> Party. Mahal is also headquarters of RSS. Mahal is also known for its cloth market and old book market situated on </a:t>
            </a:r>
            <a:r>
              <a:rPr lang="en-US" sz="1600" dirty="0" err="1">
                <a:latin typeface="Calibri" panose="020F0502020204030204" pitchFamily="34" charset="0"/>
              </a:rPr>
              <a:t>Kelibagh</a:t>
            </a:r>
            <a:r>
              <a:rPr lang="en-US" sz="1600" dirty="0">
                <a:latin typeface="Calibri" panose="020F0502020204030204" pitchFamily="34" charset="0"/>
              </a:rPr>
              <a:t> road</a:t>
            </a:r>
            <a:r>
              <a:rPr lang="en-US" sz="1600" dirty="0" smtClean="0">
                <a:latin typeface="Calibri" panose="020F0502020204030204" pitchFamily="34" charset="0"/>
              </a:rPr>
              <a:t>.</a:t>
            </a:r>
            <a:endParaRPr lang="en-US" sz="1600" dirty="0">
              <a:latin typeface="Calibri" panose="020F0502020204030204" pitchFamily="34" charset="0"/>
            </a:endParaRPr>
          </a:p>
          <a:p>
            <a:pPr lvl="0" algn="just">
              <a:buFont typeface="Arial" panose="020B0604020202020204" pitchFamily="34" charset="0"/>
              <a:buChar char="•"/>
            </a:pPr>
            <a:r>
              <a:rPr lang="en-US" sz="1600" b="1" dirty="0" err="1">
                <a:latin typeface="Calibri" panose="020F0502020204030204" pitchFamily="34" charset="0"/>
                <a:hlinkClick r:id="rId3" tooltip="Sitabuldi"/>
              </a:rPr>
              <a:t>Sitabuldi</a:t>
            </a:r>
            <a:r>
              <a:rPr lang="en-US" sz="1600" dirty="0">
                <a:latin typeface="Calibri" panose="020F0502020204030204" pitchFamily="34" charset="0"/>
              </a:rPr>
              <a:t> (commonly referred to as '</a:t>
            </a:r>
            <a:r>
              <a:rPr lang="en-US" sz="1600" dirty="0" err="1">
                <a:latin typeface="Calibri" panose="020F0502020204030204" pitchFamily="34" charset="0"/>
              </a:rPr>
              <a:t>buldi</a:t>
            </a:r>
            <a:r>
              <a:rPr lang="en-US" sz="1600" dirty="0">
                <a:latin typeface="Calibri" panose="020F0502020204030204" pitchFamily="34" charset="0"/>
              </a:rPr>
              <a:t>', pronounced '</a:t>
            </a:r>
            <a:r>
              <a:rPr lang="en-US" sz="1600" dirty="0" err="1">
                <a:latin typeface="Calibri" panose="020F0502020204030204" pitchFamily="34" charset="0"/>
              </a:rPr>
              <a:t>burdi</a:t>
            </a:r>
            <a:r>
              <a:rPr lang="en-US" sz="1600" dirty="0">
                <a:latin typeface="Calibri" panose="020F0502020204030204" pitchFamily="34" charset="0"/>
              </a:rPr>
              <a:t>') is the main commercial part of the city. It contains numerous shops of all sizes and the largest wholesale vegetable market in Nagpur. </a:t>
            </a:r>
            <a:r>
              <a:rPr lang="en-US" sz="1600" dirty="0" err="1">
                <a:latin typeface="Calibri" panose="020F0502020204030204" pitchFamily="34" charset="0"/>
              </a:rPr>
              <a:t>Sitabuldi</a:t>
            </a:r>
            <a:r>
              <a:rPr lang="en-US" sz="1600" dirty="0">
                <a:latin typeface="Calibri" panose="020F0502020204030204" pitchFamily="34" charset="0"/>
              </a:rPr>
              <a:t> Main Road is one of the main shopping streets in the area. Also located in </a:t>
            </a:r>
            <a:r>
              <a:rPr lang="en-US" sz="1600" dirty="0" err="1">
                <a:latin typeface="Calibri" panose="020F0502020204030204" pitchFamily="34" charset="0"/>
              </a:rPr>
              <a:t>Sitabuldi</a:t>
            </a:r>
            <a:r>
              <a:rPr lang="en-US" sz="1600" dirty="0">
                <a:latin typeface="Calibri" panose="020F0502020204030204" pitchFamily="34" charset="0"/>
              </a:rPr>
              <a:t> is the </a:t>
            </a:r>
            <a:r>
              <a:rPr lang="en-US" sz="1600" dirty="0" err="1">
                <a:latin typeface="Calibri" panose="020F0502020204030204" pitchFamily="34" charset="0"/>
              </a:rPr>
              <a:t>Sitabuldi</a:t>
            </a:r>
            <a:r>
              <a:rPr lang="en-US" sz="1600" dirty="0">
                <a:latin typeface="Calibri" panose="020F0502020204030204" pitchFamily="34" charset="0"/>
              </a:rPr>
              <a:t> Fort. It is situated on an elevated area. Being under the control of the </a:t>
            </a:r>
            <a:r>
              <a:rPr lang="en-US" sz="1600" dirty="0">
                <a:latin typeface="Calibri" panose="020F0502020204030204" pitchFamily="34" charset="0"/>
                <a:hlinkClick r:id="rId4" tooltip="Indian Army"/>
              </a:rPr>
              <a:t>Indian Army</a:t>
            </a:r>
            <a:r>
              <a:rPr lang="en-US" sz="1600" dirty="0">
                <a:latin typeface="Calibri" panose="020F0502020204030204" pitchFamily="34" charset="0"/>
              </a:rPr>
              <a:t>, the fort is only open to the public on two occasions every year—August 15 (</a:t>
            </a:r>
            <a:r>
              <a:rPr lang="en-US" sz="1600" dirty="0">
                <a:latin typeface="Calibri" panose="020F0502020204030204" pitchFamily="34" charset="0"/>
                <a:hlinkClick r:id="rId5" tooltip="Independence Day (India)"/>
              </a:rPr>
              <a:t>Independence Day</a:t>
            </a:r>
            <a:r>
              <a:rPr lang="en-US" sz="1600" dirty="0">
                <a:latin typeface="Calibri" panose="020F0502020204030204" pitchFamily="34" charset="0"/>
              </a:rPr>
              <a:t>) and January 26 (</a:t>
            </a:r>
            <a:r>
              <a:rPr lang="en-US" sz="1600" dirty="0">
                <a:latin typeface="Calibri" panose="020F0502020204030204" pitchFamily="34" charset="0"/>
                <a:hlinkClick r:id="rId6" tooltip="Republic Day (India)"/>
              </a:rPr>
              <a:t>Republic Day</a:t>
            </a:r>
            <a:r>
              <a:rPr lang="en-US" sz="1600" dirty="0">
                <a:latin typeface="Calibri" panose="020F0502020204030204" pitchFamily="34" charset="0"/>
              </a:rPr>
              <a:t>). The longest </a:t>
            </a:r>
            <a:r>
              <a:rPr lang="en-US" sz="1600" dirty="0">
                <a:latin typeface="Calibri" panose="020F0502020204030204" pitchFamily="34" charset="0"/>
                <a:hlinkClick r:id="rId7" tooltip="Overpass"/>
              </a:rPr>
              <a:t>flyover</a:t>
            </a:r>
            <a:r>
              <a:rPr lang="en-US" sz="1600" dirty="0">
                <a:latin typeface="Calibri" panose="020F0502020204030204" pitchFamily="34" charset="0"/>
              </a:rPr>
              <a:t> in Nagpur has its origin near </a:t>
            </a:r>
            <a:r>
              <a:rPr lang="en-US" sz="1600" dirty="0" err="1">
                <a:latin typeface="Calibri" panose="020F0502020204030204" pitchFamily="34" charset="0"/>
              </a:rPr>
              <a:t>Sitabuldi</a:t>
            </a:r>
            <a:r>
              <a:rPr lang="en-US" sz="1600" dirty="0">
                <a:latin typeface="Calibri" panose="020F0502020204030204" pitchFamily="34" charset="0"/>
              </a:rPr>
              <a:t> Fort and terminates at </a:t>
            </a:r>
            <a:r>
              <a:rPr lang="en-US" sz="1600" dirty="0" err="1">
                <a:latin typeface="Calibri" panose="020F0502020204030204" pitchFamily="34" charset="0"/>
              </a:rPr>
              <a:t>Rahate</a:t>
            </a:r>
            <a:r>
              <a:rPr lang="en-US" sz="1600" dirty="0">
                <a:latin typeface="Calibri" panose="020F0502020204030204" pitchFamily="34" charset="0"/>
              </a:rPr>
              <a:t> Colony Square, approximately 1.8 kilometers away.</a:t>
            </a:r>
          </a:p>
          <a:p>
            <a:pPr lvl="0" algn="just">
              <a:buFont typeface="Arial" panose="020B0604020202020204" pitchFamily="34" charset="0"/>
              <a:buChar char="•"/>
            </a:pPr>
            <a:r>
              <a:rPr lang="en-US" sz="1600" b="1" dirty="0" err="1">
                <a:latin typeface="Calibri" panose="020F0502020204030204" pitchFamily="34" charset="0"/>
                <a:hlinkClick r:id="rId8" tooltip="Dhantoli (page does not exist)"/>
              </a:rPr>
              <a:t>Dhantoli</a:t>
            </a:r>
            <a:r>
              <a:rPr lang="en-US" sz="1600" dirty="0">
                <a:latin typeface="Calibri" panose="020F0502020204030204" pitchFamily="34" charset="0"/>
              </a:rPr>
              <a:t> is the best residential area in </a:t>
            </a:r>
            <a:r>
              <a:rPr lang="en-US" sz="1600" dirty="0" err="1">
                <a:latin typeface="Calibri" panose="020F0502020204030204" pitchFamily="34" charset="0"/>
              </a:rPr>
              <a:t>Nagpur.Locality</a:t>
            </a:r>
            <a:r>
              <a:rPr lang="en-US" sz="1600" dirty="0">
                <a:latin typeface="Calibri" panose="020F0502020204030204" pitchFamily="34" charset="0"/>
              </a:rPr>
              <a:t> is home to several business tycoons, corporate high rollers, professionals and artists .Example : </a:t>
            </a:r>
            <a:r>
              <a:rPr lang="en-US" sz="1600" dirty="0" err="1">
                <a:latin typeface="Calibri" panose="020F0502020204030204" pitchFamily="34" charset="0"/>
                <a:hlinkClick r:id="rId9" tooltip="Vikram Pandit"/>
              </a:rPr>
              <a:t>Vikram</a:t>
            </a:r>
            <a:r>
              <a:rPr lang="en-US" sz="1600" dirty="0">
                <a:latin typeface="Calibri" panose="020F0502020204030204" pitchFamily="34" charset="0"/>
                <a:hlinkClick r:id="rId9" tooltip="Vikram Pandit"/>
              </a:rPr>
              <a:t> </a:t>
            </a:r>
            <a:r>
              <a:rPr lang="en-US" sz="1600" dirty="0" err="1">
                <a:latin typeface="Calibri" panose="020F0502020204030204" pitchFamily="34" charset="0"/>
                <a:hlinkClick r:id="rId9" tooltip="Vikram Pandit"/>
              </a:rPr>
              <a:t>Pandit</a:t>
            </a:r>
            <a:r>
              <a:rPr lang="en-US" sz="1600" dirty="0">
                <a:latin typeface="Calibri" panose="020F0502020204030204" pitchFamily="34" charset="0"/>
              </a:rPr>
              <a:t> of Citigroup, </a:t>
            </a:r>
            <a:r>
              <a:rPr lang="en-US" sz="1600" dirty="0" err="1">
                <a:latin typeface="Calibri" panose="020F0502020204030204" pitchFamily="34" charset="0"/>
              </a:rPr>
              <a:t>V.R.Manohar</a:t>
            </a:r>
            <a:r>
              <a:rPr lang="en-US" sz="1600" dirty="0">
                <a:latin typeface="Calibri" panose="020F0502020204030204" pitchFamily="34" charset="0"/>
              </a:rPr>
              <a:t> (Hotshot lawyer &amp; former Advocate General of Maharashtra) and </a:t>
            </a:r>
            <a:r>
              <a:rPr lang="en-US" sz="1600" dirty="0" err="1">
                <a:latin typeface="Calibri" panose="020F0502020204030204" pitchFamily="34" charset="0"/>
                <a:hlinkClick r:id="rId10" tooltip="Shashank Manohar"/>
              </a:rPr>
              <a:t>Shashank</a:t>
            </a:r>
            <a:r>
              <a:rPr lang="en-US" sz="1600" dirty="0">
                <a:latin typeface="Calibri" panose="020F0502020204030204" pitchFamily="34" charset="0"/>
                <a:hlinkClick r:id="rId10" tooltip="Shashank Manohar"/>
              </a:rPr>
              <a:t> Manohar</a:t>
            </a:r>
            <a:r>
              <a:rPr lang="en-US" sz="1600" dirty="0">
                <a:latin typeface="Calibri" panose="020F0502020204030204" pitchFamily="34" charset="0"/>
              </a:rPr>
              <a:t> (Former </a:t>
            </a:r>
            <a:r>
              <a:rPr lang="en-US" sz="1600" dirty="0">
                <a:latin typeface="Calibri" panose="020F0502020204030204" pitchFamily="34" charset="0"/>
                <a:hlinkClick r:id="rId11" tooltip="Board of Control for Cricket in India"/>
              </a:rPr>
              <a:t>BCCI</a:t>
            </a:r>
            <a:r>
              <a:rPr lang="en-US" sz="1600" dirty="0">
                <a:latin typeface="Calibri" panose="020F0502020204030204" pitchFamily="34" charset="0"/>
              </a:rPr>
              <a:t> president</a:t>
            </a:r>
            <a:r>
              <a:rPr lang="en-US" sz="1600" dirty="0" smtClean="0">
                <a:latin typeface="Calibri" panose="020F0502020204030204" pitchFamily="34" charset="0"/>
              </a:rPr>
              <a:t>)</a:t>
            </a:r>
            <a:endParaRPr lang="en-US" sz="1600"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055380" cy="995082"/>
          </a:xfrm>
        </p:spPr>
        <p:style>
          <a:lnRef idx="3">
            <a:schemeClr val="lt1"/>
          </a:lnRef>
          <a:fillRef idx="1">
            <a:schemeClr val="accent4"/>
          </a:fillRef>
          <a:effectRef idx="1">
            <a:schemeClr val="accent4"/>
          </a:effectRef>
          <a:fontRef idx="minor">
            <a:schemeClr val="lt1"/>
          </a:fontRef>
        </p:style>
        <p:txBody>
          <a:bodyPr>
            <a:normAutofit/>
          </a:bodyPr>
          <a:lstStyle/>
          <a:p>
            <a:r>
              <a:rPr lang="en-US" dirty="0" smtClean="0"/>
              <a:t>West Nagpur</a:t>
            </a:r>
            <a:endParaRPr lang="en-US" dirty="0"/>
          </a:p>
        </p:txBody>
      </p:sp>
      <p:sp>
        <p:nvSpPr>
          <p:cNvPr id="4" name="Content Placeholder 3"/>
          <p:cNvSpPr>
            <a:spLocks noGrp="1"/>
          </p:cNvSpPr>
          <p:nvPr>
            <p:ph idx="1"/>
          </p:nvPr>
        </p:nvSpPr>
        <p:spPr>
          <a:xfrm>
            <a:off x="484710" y="1752600"/>
            <a:ext cx="7706700" cy="4805075"/>
          </a:xfrm>
        </p:spPr>
        <p:txBody>
          <a:bodyPr>
            <a:normAutofit fontScale="92500" lnSpcReduction="20000"/>
          </a:bodyPr>
          <a:lstStyle/>
          <a:p>
            <a:pPr lvl="0" algn="just">
              <a:buFont typeface="Arial" panose="020B0604020202020204" pitchFamily="34" charset="0"/>
              <a:buChar char="•"/>
            </a:pPr>
            <a:r>
              <a:rPr lang="en-US" dirty="0" err="1">
                <a:latin typeface="Calibri" panose="020F0502020204030204" pitchFamily="34" charset="0"/>
              </a:rPr>
              <a:t>Dharampeth</a:t>
            </a:r>
            <a:r>
              <a:rPr lang="en-US" dirty="0">
                <a:latin typeface="Calibri" panose="020F0502020204030204" pitchFamily="34" charset="0"/>
              </a:rPr>
              <a:t>, </a:t>
            </a:r>
            <a:r>
              <a:rPr lang="en-US" dirty="0" err="1">
                <a:latin typeface="Calibri" panose="020F0502020204030204" pitchFamily="34" charset="0"/>
              </a:rPr>
              <a:t>Shivajinagar</a:t>
            </a:r>
            <a:r>
              <a:rPr lang="en-US" dirty="0">
                <a:latin typeface="Calibri" panose="020F0502020204030204" pitchFamily="34" charset="0"/>
              </a:rPr>
              <a:t>, </a:t>
            </a:r>
            <a:r>
              <a:rPr lang="en-US" dirty="0" err="1">
                <a:latin typeface="Calibri" panose="020F0502020204030204" pitchFamily="34" charset="0"/>
              </a:rPr>
              <a:t>Gokulpeth</a:t>
            </a:r>
            <a:r>
              <a:rPr lang="en-US" dirty="0">
                <a:latin typeface="Calibri" panose="020F0502020204030204" pitchFamily="34" charset="0"/>
              </a:rPr>
              <a:t>, Gandhi Nagar, </a:t>
            </a:r>
            <a:r>
              <a:rPr lang="en-US" dirty="0" err="1">
                <a:latin typeface="Calibri" panose="020F0502020204030204" pitchFamily="34" charset="0"/>
              </a:rPr>
              <a:t>Ambazari</a:t>
            </a:r>
            <a:r>
              <a:rPr lang="en-US" dirty="0">
                <a:latin typeface="Calibri" panose="020F0502020204030204" pitchFamily="34" charset="0"/>
              </a:rPr>
              <a:t> Layout, Shankar Nagar, Bajaj Nagar, </a:t>
            </a:r>
            <a:r>
              <a:rPr lang="en-US" dirty="0" err="1">
                <a:latin typeface="Calibri" panose="020F0502020204030204" pitchFamily="34" charset="0"/>
              </a:rPr>
              <a:t>Abhyankar</a:t>
            </a:r>
            <a:r>
              <a:rPr lang="en-US" dirty="0">
                <a:latin typeface="Calibri" panose="020F0502020204030204" pitchFamily="34" charset="0"/>
              </a:rPr>
              <a:t> Nagar, </a:t>
            </a:r>
            <a:r>
              <a:rPr lang="en-US" dirty="0" err="1">
                <a:latin typeface="Calibri" panose="020F0502020204030204" pitchFamily="34" charset="0"/>
              </a:rPr>
              <a:t>Laxmi</a:t>
            </a:r>
            <a:r>
              <a:rPr lang="en-US" dirty="0">
                <a:latin typeface="Calibri" panose="020F0502020204030204" pitchFamily="34" charset="0"/>
              </a:rPr>
              <a:t> Nagar, </a:t>
            </a:r>
            <a:r>
              <a:rPr lang="en-US" dirty="0" err="1">
                <a:latin typeface="Calibri" panose="020F0502020204030204" pitchFamily="34" charset="0"/>
              </a:rPr>
              <a:t>Pratap</a:t>
            </a:r>
            <a:r>
              <a:rPr lang="en-US" dirty="0">
                <a:latin typeface="Calibri" panose="020F0502020204030204" pitchFamily="34" charset="0"/>
              </a:rPr>
              <a:t> Nagar, </a:t>
            </a:r>
            <a:r>
              <a:rPr lang="en-US" dirty="0" err="1">
                <a:latin typeface="Calibri" panose="020F0502020204030204" pitchFamily="34" charset="0"/>
              </a:rPr>
              <a:t>Khamla</a:t>
            </a:r>
            <a:r>
              <a:rPr lang="en-US" dirty="0">
                <a:latin typeface="Calibri" panose="020F0502020204030204" pitchFamily="34" charset="0"/>
              </a:rPr>
              <a:t>, </a:t>
            </a:r>
            <a:r>
              <a:rPr lang="en-US" dirty="0" err="1">
                <a:latin typeface="Calibri" panose="020F0502020204030204" pitchFamily="34" charset="0"/>
              </a:rPr>
              <a:t>Vivekanand</a:t>
            </a:r>
            <a:r>
              <a:rPr lang="en-US" dirty="0">
                <a:latin typeface="Calibri" panose="020F0502020204030204" pitchFamily="34" charset="0"/>
              </a:rPr>
              <a:t> Nagar, </a:t>
            </a:r>
            <a:r>
              <a:rPr lang="en-US" dirty="0" err="1">
                <a:latin typeface="Calibri" panose="020F0502020204030204" pitchFamily="34" charset="0"/>
              </a:rPr>
              <a:t>Ramdaspeth</a:t>
            </a:r>
            <a:r>
              <a:rPr lang="en-US" dirty="0">
                <a:latin typeface="Calibri" panose="020F0502020204030204" pitchFamily="34" charset="0"/>
              </a:rPr>
              <a:t> are residential areas in this region.</a:t>
            </a:r>
          </a:p>
          <a:p>
            <a:pPr lvl="0" algn="just">
              <a:buFont typeface="Arial" panose="020B0604020202020204" pitchFamily="34" charset="0"/>
              <a:buChar char="•"/>
            </a:pPr>
            <a:r>
              <a:rPr lang="en-US" b="1" dirty="0">
                <a:latin typeface="Calibri" panose="020F0502020204030204" pitchFamily="34" charset="0"/>
                <a:hlinkClick r:id="rId2" tooltip="The Civil Lines (page does not exist)"/>
              </a:rPr>
              <a:t>The Civil Lines</a:t>
            </a:r>
            <a:r>
              <a:rPr lang="en-US" dirty="0">
                <a:latin typeface="Calibri" panose="020F0502020204030204" pitchFamily="34" charset="0"/>
              </a:rPr>
              <a:t> contains most of the government offices and residences in Nagpur including the Bombay High Court bench and the </a:t>
            </a:r>
            <a:r>
              <a:rPr lang="en-US" dirty="0" err="1">
                <a:latin typeface="Calibri" panose="020F0502020204030204" pitchFamily="34" charset="0"/>
              </a:rPr>
              <a:t>Vidhan</a:t>
            </a:r>
            <a:r>
              <a:rPr lang="en-US" dirty="0">
                <a:latin typeface="Calibri" panose="020F0502020204030204" pitchFamily="34" charset="0"/>
              </a:rPr>
              <a:t> </a:t>
            </a:r>
            <a:r>
              <a:rPr lang="en-US" dirty="0" err="1">
                <a:latin typeface="Calibri" panose="020F0502020204030204" pitchFamily="34" charset="0"/>
              </a:rPr>
              <a:t>Bhavan</a:t>
            </a:r>
            <a:r>
              <a:rPr lang="en-US" dirty="0">
                <a:latin typeface="Calibri" panose="020F0502020204030204" pitchFamily="34" charset="0"/>
              </a:rPr>
              <a:t>. The area is noted for its greenery, roads and cleanliness.</a:t>
            </a:r>
          </a:p>
          <a:p>
            <a:pPr lvl="0" algn="just">
              <a:buFont typeface="Arial" panose="020B0604020202020204" pitchFamily="34" charset="0"/>
              <a:buChar char="•"/>
            </a:pPr>
            <a:r>
              <a:rPr lang="en-US" b="1" dirty="0">
                <a:latin typeface="Calibri" panose="020F0502020204030204" pitchFamily="34" charset="0"/>
                <a:hlinkClick r:id="rId3" tooltip="Seminary Hills (page does not exist)"/>
              </a:rPr>
              <a:t>Seminary Hills</a:t>
            </a:r>
            <a:r>
              <a:rPr lang="en-US" dirty="0">
                <a:latin typeface="Calibri" panose="020F0502020204030204" pitchFamily="34" charset="0"/>
              </a:rPr>
              <a:t> is home to educational institutes like SFS College, LAD, Nagpur veterinary college, Maharashtra Animal and Fishery Sciences University, KV, Center Point school and offices like Air Force, CGO Complex, TV Tower. For entertainment there is Joggers Park, Deer Park, Toy Train, swimming pools etc.</a:t>
            </a:r>
          </a:p>
          <a:p>
            <a:pPr algn="just">
              <a:buFont typeface="Arial" panose="020B0604020202020204" pitchFamily="34" charset="0"/>
              <a:buChar char="•"/>
            </a:pPr>
            <a:r>
              <a:rPr lang="en-US" b="1" dirty="0" err="1">
                <a:latin typeface="Calibri" panose="020F0502020204030204" pitchFamily="34" charset="0"/>
                <a:hlinkClick r:id="rId4" tooltip="Sadar"/>
              </a:rPr>
              <a:t>Sadar</a:t>
            </a:r>
            <a:r>
              <a:rPr lang="en-US" dirty="0">
                <a:latin typeface="Calibri" panose="020F0502020204030204" pitchFamily="34" charset="0"/>
              </a:rPr>
              <a:t> is a famous shopping place, close to Railway Station. Famous locations in </a:t>
            </a:r>
            <a:r>
              <a:rPr lang="en-US" dirty="0" err="1">
                <a:latin typeface="Calibri" panose="020F0502020204030204" pitchFamily="34" charset="0"/>
              </a:rPr>
              <a:t>Sadar</a:t>
            </a:r>
            <a:r>
              <a:rPr lang="en-US" dirty="0">
                <a:latin typeface="Calibri" panose="020F0502020204030204" pitchFamily="34" charset="0"/>
              </a:rPr>
              <a:t> include NIT Building, </a:t>
            </a:r>
            <a:r>
              <a:rPr lang="en-US" dirty="0" err="1">
                <a:latin typeface="Calibri" panose="020F0502020204030204" pitchFamily="34" charset="0"/>
              </a:rPr>
              <a:t>Karachiwala</a:t>
            </a:r>
            <a:r>
              <a:rPr lang="en-US" dirty="0">
                <a:latin typeface="Calibri" panose="020F0502020204030204" pitchFamily="34" charset="0"/>
              </a:rPr>
              <a:t> Mall, </a:t>
            </a:r>
            <a:r>
              <a:rPr lang="en-US" dirty="0" err="1">
                <a:latin typeface="Calibri" panose="020F0502020204030204" pitchFamily="34" charset="0"/>
              </a:rPr>
              <a:t>Kasturchand</a:t>
            </a:r>
            <a:r>
              <a:rPr lang="en-US" dirty="0">
                <a:latin typeface="Calibri" panose="020F0502020204030204" pitchFamily="34" charset="0"/>
              </a:rPr>
              <a:t> Park, SFS school, SFS Cathedral, All Saints </a:t>
            </a:r>
            <a:r>
              <a:rPr lang="en-US" dirty="0" err="1">
                <a:latin typeface="Calibri" panose="020F0502020204030204" pitchFamily="34" charset="0"/>
              </a:rPr>
              <a:t>Cathedral,IT</a:t>
            </a:r>
            <a:r>
              <a:rPr lang="en-US" dirty="0">
                <a:latin typeface="Calibri" panose="020F0502020204030204" pitchFamily="34" charset="0"/>
              </a:rPr>
              <a:t> Park, </a:t>
            </a:r>
            <a:r>
              <a:rPr lang="en-US" dirty="0" err="1">
                <a:latin typeface="Calibri" panose="020F0502020204030204" pitchFamily="34" charset="0"/>
              </a:rPr>
              <a:t>Anjuman</a:t>
            </a:r>
            <a:r>
              <a:rPr lang="en-US" dirty="0">
                <a:latin typeface="Calibri" panose="020F0502020204030204" pitchFamily="34" charset="0"/>
              </a:rPr>
              <a:t> Engineering College complex, </a:t>
            </a:r>
            <a:r>
              <a:rPr lang="en-US" dirty="0" err="1">
                <a:latin typeface="Calibri" panose="020F0502020204030204" pitchFamily="34" charset="0"/>
              </a:rPr>
              <a:t>Govt</a:t>
            </a:r>
            <a:r>
              <a:rPr lang="en-US" dirty="0">
                <a:latin typeface="Calibri" panose="020F0502020204030204" pitchFamily="34" charset="0"/>
              </a:rPr>
              <a:t> Polytechnic, Governor's House and </a:t>
            </a:r>
            <a:r>
              <a:rPr lang="en-US" dirty="0" err="1">
                <a:latin typeface="Calibri" panose="020F0502020204030204" pitchFamily="34" charset="0"/>
              </a:rPr>
              <a:t>Mangalwari</a:t>
            </a:r>
            <a:r>
              <a:rPr lang="en-US" dirty="0">
                <a:latin typeface="Calibri" panose="020F0502020204030204" pitchFamily="34" charset="0"/>
              </a:rPr>
              <a:t> Bazar and </a:t>
            </a:r>
            <a:r>
              <a:rPr lang="en-US" dirty="0" err="1">
                <a:latin typeface="Calibri" panose="020F0502020204030204" pitchFamily="34" charset="0"/>
              </a:rPr>
              <a:t>Mangalwari</a:t>
            </a:r>
            <a:r>
              <a:rPr lang="en-US" dirty="0">
                <a:latin typeface="Calibri" panose="020F0502020204030204" pitchFamily="34" charset="0"/>
              </a:rPr>
              <a:t> Complex - the hub of major coaching classes in Nagpur. </a:t>
            </a:r>
            <a:r>
              <a:rPr lang="en-US" dirty="0" err="1">
                <a:latin typeface="Calibri" panose="020F0502020204030204" pitchFamily="34" charset="0"/>
              </a:rPr>
              <a:t>Dinshaws</a:t>
            </a:r>
            <a:r>
              <a:rPr lang="en-US" dirty="0">
                <a:latin typeface="Calibri" panose="020F0502020204030204" pitchFamily="34" charset="0"/>
              </a:rPr>
              <a:t>, </a:t>
            </a:r>
            <a:r>
              <a:rPr lang="en-US" dirty="0" err="1">
                <a:latin typeface="Calibri" panose="020F0502020204030204" pitchFamily="34" charset="0"/>
              </a:rPr>
              <a:t>Tuli</a:t>
            </a:r>
            <a:r>
              <a:rPr lang="en-US" dirty="0">
                <a:latin typeface="Calibri" panose="020F0502020204030204" pitchFamily="34" charset="0"/>
              </a:rPr>
              <a:t> Hotel and many restaurants are here</a:t>
            </a:r>
            <a:r>
              <a:rPr lang="en-US" dirty="0" smtClean="0">
                <a:latin typeface="Calibri" panose="020F0502020204030204" pitchFamily="34" charset="0"/>
              </a:rPr>
              <a:t>.</a:t>
            </a:r>
            <a:endParaRPr lang="en-US"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055380" cy="995082"/>
          </a:xfrm>
        </p:spPr>
        <p:style>
          <a:lnRef idx="3">
            <a:schemeClr val="lt1"/>
          </a:lnRef>
          <a:fillRef idx="1">
            <a:schemeClr val="accent4"/>
          </a:fillRef>
          <a:effectRef idx="1">
            <a:schemeClr val="accent4"/>
          </a:effectRef>
          <a:fontRef idx="minor">
            <a:schemeClr val="lt1"/>
          </a:fontRef>
        </p:style>
        <p:txBody>
          <a:bodyPr/>
          <a:lstStyle/>
          <a:p>
            <a:r>
              <a:rPr lang="en-US" dirty="0" smtClean="0"/>
              <a:t>South Nagpur</a:t>
            </a:r>
            <a:endParaRPr lang="en-US" dirty="0"/>
          </a:p>
        </p:txBody>
      </p:sp>
      <p:sp>
        <p:nvSpPr>
          <p:cNvPr id="4" name="Content Placeholder 3"/>
          <p:cNvSpPr>
            <a:spLocks noGrp="1"/>
          </p:cNvSpPr>
          <p:nvPr>
            <p:ph idx="1"/>
          </p:nvPr>
        </p:nvSpPr>
        <p:spPr/>
        <p:txBody>
          <a:bodyPr>
            <a:normAutofit fontScale="92500" lnSpcReduction="10000"/>
          </a:bodyPr>
          <a:lstStyle/>
          <a:p>
            <a:pPr lvl="0" algn="just">
              <a:buFont typeface="Arial" panose="020B0604020202020204" pitchFamily="34" charset="0"/>
              <a:buChar char="•"/>
            </a:pPr>
            <a:r>
              <a:rPr lang="en-US" b="1" dirty="0">
                <a:latin typeface="Calibri" panose="020F0502020204030204" pitchFamily="34" charset="0"/>
                <a:hlinkClick r:id="rId2" tooltip="Medical Square (page does not exist)"/>
              </a:rPr>
              <a:t>Medical Square</a:t>
            </a:r>
            <a:r>
              <a:rPr lang="en-US" dirty="0">
                <a:latin typeface="Calibri" panose="020F0502020204030204" pitchFamily="34" charset="0"/>
              </a:rPr>
              <a:t> is a place near Government Medical College and Hospital which is a Govt. managed body concerning public health care.</a:t>
            </a:r>
          </a:p>
          <a:p>
            <a:pPr lvl="0" algn="just">
              <a:buFont typeface="Arial" panose="020B0604020202020204" pitchFamily="34" charset="0"/>
              <a:buChar char="•"/>
            </a:pPr>
            <a:r>
              <a:rPr lang="en-US" b="1" dirty="0" err="1">
                <a:solidFill>
                  <a:srgbClr val="00B0F0"/>
                </a:solidFill>
                <a:latin typeface="Calibri" panose="020F0502020204030204" pitchFamily="34" charset="0"/>
              </a:rPr>
              <a:t>Sakkardara</a:t>
            </a:r>
            <a:r>
              <a:rPr lang="en-US" b="1" dirty="0">
                <a:solidFill>
                  <a:srgbClr val="00B0F0"/>
                </a:solidFill>
                <a:latin typeface="Calibri" panose="020F0502020204030204" pitchFamily="34" charset="0"/>
              </a:rPr>
              <a:t> square </a:t>
            </a:r>
            <a:r>
              <a:rPr lang="en-US" dirty="0">
                <a:latin typeface="Calibri" panose="020F0502020204030204" pitchFamily="34" charset="0"/>
              </a:rPr>
              <a:t>is a place famous for </a:t>
            </a:r>
            <a:r>
              <a:rPr lang="en-US" dirty="0" err="1">
                <a:latin typeface="Calibri" panose="020F0502020204030204" pitchFamily="34" charset="0"/>
              </a:rPr>
              <a:t>Sakkardara</a:t>
            </a:r>
            <a:r>
              <a:rPr lang="en-US" dirty="0">
                <a:latin typeface="Calibri" panose="020F0502020204030204" pitchFamily="34" charset="0"/>
              </a:rPr>
              <a:t> lake, </a:t>
            </a:r>
            <a:r>
              <a:rPr lang="en-US" dirty="0" err="1">
                <a:latin typeface="Calibri" panose="020F0502020204030204" pitchFamily="34" charset="0"/>
              </a:rPr>
              <a:t>Chhota</a:t>
            </a:r>
            <a:r>
              <a:rPr lang="en-US" dirty="0">
                <a:latin typeface="Calibri" panose="020F0502020204030204" pitchFamily="34" charset="0"/>
              </a:rPr>
              <a:t> </a:t>
            </a:r>
            <a:r>
              <a:rPr lang="en-US" dirty="0" err="1">
                <a:latin typeface="Calibri" panose="020F0502020204030204" pitchFamily="34" charset="0"/>
              </a:rPr>
              <a:t>tajbag</a:t>
            </a:r>
            <a:r>
              <a:rPr lang="en-US" dirty="0">
                <a:latin typeface="Calibri" panose="020F0502020204030204" pitchFamily="34" charset="0"/>
              </a:rPr>
              <a:t>, </a:t>
            </a:r>
            <a:r>
              <a:rPr lang="en-US" dirty="0" err="1">
                <a:latin typeface="Calibri" panose="020F0502020204030204" pitchFamily="34" charset="0"/>
              </a:rPr>
              <a:t>Budhawar</a:t>
            </a:r>
            <a:r>
              <a:rPr lang="en-US" dirty="0">
                <a:latin typeface="Calibri" panose="020F0502020204030204" pitchFamily="34" charset="0"/>
              </a:rPr>
              <a:t> Bazaar &amp; colleges. Also it is famous for its delicacies such as </a:t>
            </a:r>
            <a:r>
              <a:rPr lang="en-US" dirty="0" err="1">
                <a:latin typeface="Calibri" panose="020F0502020204030204" pitchFamily="34" charset="0"/>
              </a:rPr>
              <a:t>Panipuri</a:t>
            </a:r>
            <a:r>
              <a:rPr lang="en-US" dirty="0">
                <a:latin typeface="Calibri" panose="020F0502020204030204" pitchFamily="34" charset="0"/>
              </a:rPr>
              <a:t>, </a:t>
            </a:r>
            <a:r>
              <a:rPr lang="en-US" dirty="0" err="1">
                <a:latin typeface="Calibri" panose="020F0502020204030204" pitchFamily="34" charset="0"/>
              </a:rPr>
              <a:t>Bhelpuri</a:t>
            </a:r>
            <a:r>
              <a:rPr lang="en-US" dirty="0">
                <a:latin typeface="Calibri" panose="020F0502020204030204" pitchFamily="34" charset="0"/>
              </a:rPr>
              <a:t>, Samosa. It also includes area such as </a:t>
            </a:r>
            <a:r>
              <a:rPr lang="en-US" dirty="0" err="1">
                <a:latin typeface="Calibri" panose="020F0502020204030204" pitchFamily="34" charset="0"/>
              </a:rPr>
              <a:t>Reshimbagh</a:t>
            </a:r>
            <a:r>
              <a:rPr lang="en-US" dirty="0">
                <a:latin typeface="Calibri" panose="020F0502020204030204" pitchFamily="34" charset="0"/>
              </a:rPr>
              <a:t>, </a:t>
            </a:r>
            <a:r>
              <a:rPr lang="en-US" dirty="0" err="1">
                <a:latin typeface="Calibri" panose="020F0502020204030204" pitchFamily="34" charset="0"/>
              </a:rPr>
              <a:t>Nandanvan</a:t>
            </a:r>
            <a:r>
              <a:rPr lang="en-US" dirty="0">
                <a:latin typeface="Calibri" panose="020F0502020204030204" pitchFamily="34" charset="0"/>
              </a:rPr>
              <a:t>, </a:t>
            </a:r>
            <a:r>
              <a:rPr lang="en-US" dirty="0" err="1">
                <a:latin typeface="Calibri" panose="020F0502020204030204" pitchFamily="34" charset="0"/>
              </a:rPr>
              <a:t>Hasanbagh</a:t>
            </a:r>
            <a:r>
              <a:rPr lang="en-US" dirty="0">
                <a:latin typeface="Calibri" panose="020F0502020204030204" pitchFamily="34" charset="0"/>
              </a:rPr>
              <a:t>.</a:t>
            </a:r>
          </a:p>
          <a:p>
            <a:pPr lvl="0" algn="just">
              <a:buFont typeface="Arial" panose="020B0604020202020204" pitchFamily="34" charset="0"/>
              <a:buChar char="•"/>
            </a:pPr>
            <a:r>
              <a:rPr lang="en-US" b="1" dirty="0" err="1">
                <a:solidFill>
                  <a:srgbClr val="00B0F0"/>
                </a:solidFill>
                <a:latin typeface="Calibri" panose="020F0502020204030204" pitchFamily="34" charset="0"/>
              </a:rPr>
              <a:t>Manewada</a:t>
            </a:r>
            <a:r>
              <a:rPr lang="en-US" b="1" dirty="0">
                <a:solidFill>
                  <a:srgbClr val="00B0F0"/>
                </a:solidFill>
                <a:latin typeface="Calibri" panose="020F0502020204030204" pitchFamily="34" charset="0"/>
              </a:rPr>
              <a:t>, </a:t>
            </a:r>
            <a:r>
              <a:rPr lang="en-US" b="1" dirty="0" err="1">
                <a:solidFill>
                  <a:srgbClr val="00B0F0"/>
                </a:solidFill>
                <a:latin typeface="Calibri" panose="020F0502020204030204" pitchFamily="34" charset="0"/>
              </a:rPr>
              <a:t>Besa</a:t>
            </a:r>
            <a:r>
              <a:rPr lang="en-US" b="1" dirty="0">
                <a:solidFill>
                  <a:srgbClr val="00B0F0"/>
                </a:solidFill>
                <a:latin typeface="Calibri" panose="020F0502020204030204" pitchFamily="34" charset="0"/>
              </a:rPr>
              <a:t>, Narendra Nagar and Satyam City</a:t>
            </a:r>
            <a:r>
              <a:rPr lang="en-US" dirty="0">
                <a:solidFill>
                  <a:srgbClr val="00B0F0"/>
                </a:solidFill>
                <a:latin typeface="Calibri" panose="020F0502020204030204" pitchFamily="34" charset="0"/>
              </a:rPr>
              <a:t> </a:t>
            </a:r>
            <a:r>
              <a:rPr lang="en-US" dirty="0">
                <a:latin typeface="Calibri" panose="020F0502020204030204" pitchFamily="34" charset="0"/>
              </a:rPr>
              <a:t>are suburbs with many new residential projects.</a:t>
            </a:r>
          </a:p>
          <a:p>
            <a:pPr lvl="0" algn="just">
              <a:buFont typeface="Arial" panose="020B0604020202020204" pitchFamily="34" charset="0"/>
              <a:buChar char="•"/>
            </a:pPr>
            <a:r>
              <a:rPr lang="en-US" b="1" dirty="0" err="1" smtClean="0">
                <a:solidFill>
                  <a:srgbClr val="00B0F0"/>
                </a:solidFill>
                <a:latin typeface="Calibri" panose="020F0502020204030204" pitchFamily="34" charset="0"/>
              </a:rPr>
              <a:t>Rameshwari</a:t>
            </a:r>
            <a:r>
              <a:rPr lang="en-US" b="1" dirty="0" smtClean="0">
                <a:latin typeface="Calibri" panose="020F0502020204030204" pitchFamily="34" charset="0"/>
              </a:rPr>
              <a:t>.</a:t>
            </a:r>
            <a:r>
              <a:rPr lang="en-US" dirty="0" smtClean="0">
                <a:latin typeface="Calibri" panose="020F0502020204030204" pitchFamily="34" charset="0"/>
              </a:rPr>
              <a:t> </a:t>
            </a:r>
            <a:r>
              <a:rPr lang="en-US" dirty="0">
                <a:latin typeface="Calibri" panose="020F0502020204030204" pitchFamily="34" charset="0"/>
              </a:rPr>
              <a:t>It consist of many </a:t>
            </a:r>
            <a:r>
              <a:rPr lang="en-US" dirty="0" err="1">
                <a:latin typeface="Calibri" panose="020F0502020204030204" pitchFamily="34" charset="0"/>
              </a:rPr>
              <a:t>dalit</a:t>
            </a:r>
            <a:r>
              <a:rPr lang="en-US" dirty="0">
                <a:latin typeface="Calibri" panose="020F0502020204030204" pitchFamily="34" charset="0"/>
              </a:rPr>
              <a:t> wards like </a:t>
            </a:r>
            <a:r>
              <a:rPr lang="en-US" dirty="0" err="1">
                <a:latin typeface="Calibri" panose="020F0502020204030204" pitchFamily="34" charset="0"/>
              </a:rPr>
              <a:t>Vishwakarma</a:t>
            </a:r>
            <a:r>
              <a:rPr lang="en-US" dirty="0">
                <a:latin typeface="Calibri" panose="020F0502020204030204" pitchFamily="34" charset="0"/>
              </a:rPr>
              <a:t> Nagar, </a:t>
            </a:r>
            <a:r>
              <a:rPr lang="en-US" dirty="0" err="1">
                <a:latin typeface="Calibri" panose="020F0502020204030204" pitchFamily="34" charset="0"/>
              </a:rPr>
              <a:t>Chandramani</a:t>
            </a:r>
            <a:r>
              <a:rPr lang="en-US" dirty="0">
                <a:latin typeface="Calibri" panose="020F0502020204030204" pitchFamily="34" charset="0"/>
              </a:rPr>
              <a:t> </a:t>
            </a:r>
            <a:r>
              <a:rPr lang="en-US" dirty="0" err="1">
                <a:latin typeface="Calibri" panose="020F0502020204030204" pitchFamily="34" charset="0"/>
              </a:rPr>
              <a:t>Nagar,Kunjilal</a:t>
            </a:r>
            <a:r>
              <a:rPr lang="en-US" dirty="0">
                <a:latin typeface="Calibri" panose="020F0502020204030204" pitchFamily="34" charset="0"/>
              </a:rPr>
              <a:t> </a:t>
            </a:r>
            <a:r>
              <a:rPr lang="en-US" dirty="0" err="1">
                <a:latin typeface="Calibri" panose="020F0502020204030204" pitchFamily="34" charset="0"/>
              </a:rPr>
              <a:t>Peth</a:t>
            </a:r>
            <a:r>
              <a:rPr lang="en-US" dirty="0">
                <a:latin typeface="Calibri" panose="020F0502020204030204" pitchFamily="34" charset="0"/>
              </a:rPr>
              <a:t>, </a:t>
            </a:r>
            <a:r>
              <a:rPr lang="en-US" dirty="0" err="1">
                <a:latin typeface="Calibri" panose="020F0502020204030204" pitchFamily="34" charset="0"/>
              </a:rPr>
              <a:t>Nalanda</a:t>
            </a:r>
            <a:r>
              <a:rPr lang="en-US" dirty="0">
                <a:latin typeface="Calibri" panose="020F0502020204030204" pitchFamily="34" charset="0"/>
              </a:rPr>
              <a:t> Nagar' </a:t>
            </a:r>
            <a:r>
              <a:rPr lang="en-US" dirty="0" err="1">
                <a:latin typeface="Calibri" panose="020F0502020204030204" pitchFamily="34" charset="0"/>
              </a:rPr>
              <a:t>Bhagwan</a:t>
            </a:r>
            <a:r>
              <a:rPr lang="en-US" dirty="0">
                <a:latin typeface="Calibri" panose="020F0502020204030204" pitchFamily="34" charset="0"/>
              </a:rPr>
              <a:t> Nagar, </a:t>
            </a:r>
            <a:r>
              <a:rPr lang="en-US" dirty="0" err="1">
                <a:latin typeface="Calibri" panose="020F0502020204030204" pitchFamily="34" charset="0"/>
              </a:rPr>
              <a:t>Trisharan</a:t>
            </a:r>
            <a:r>
              <a:rPr lang="en-US" dirty="0">
                <a:latin typeface="Calibri" panose="020F0502020204030204" pitchFamily="34" charset="0"/>
              </a:rPr>
              <a:t> </a:t>
            </a:r>
            <a:r>
              <a:rPr lang="en-US" dirty="0" err="1">
                <a:latin typeface="Calibri" panose="020F0502020204030204" pitchFamily="34" charset="0"/>
              </a:rPr>
              <a:t>Chowk</a:t>
            </a:r>
            <a:r>
              <a:rPr lang="en-US" dirty="0">
                <a:latin typeface="Calibri" panose="020F0502020204030204" pitchFamily="34" charset="0"/>
              </a:rPr>
              <a:t>, </a:t>
            </a:r>
            <a:r>
              <a:rPr lang="en-US" dirty="0" err="1">
                <a:latin typeface="Calibri" panose="020F0502020204030204" pitchFamily="34" charset="0"/>
              </a:rPr>
              <a:t>Kanshi</a:t>
            </a:r>
            <a:r>
              <a:rPr lang="en-US" dirty="0">
                <a:latin typeface="Calibri" panose="020F0502020204030204" pitchFamily="34" charset="0"/>
              </a:rPr>
              <a:t> Nagar, </a:t>
            </a:r>
            <a:r>
              <a:rPr lang="en-US" dirty="0" err="1">
                <a:latin typeface="Calibri" panose="020F0502020204030204" pitchFamily="34" charset="0"/>
              </a:rPr>
              <a:t>Shatabdi</a:t>
            </a:r>
            <a:r>
              <a:rPr lang="en-US" dirty="0">
                <a:latin typeface="Calibri" panose="020F0502020204030204" pitchFamily="34" charset="0"/>
              </a:rPr>
              <a:t> </a:t>
            </a:r>
            <a:r>
              <a:rPr lang="en-US" dirty="0" err="1">
                <a:latin typeface="Calibri" panose="020F0502020204030204" pitchFamily="34" charset="0"/>
              </a:rPr>
              <a:t>Chowk</a:t>
            </a:r>
            <a:r>
              <a:rPr lang="en-US" dirty="0">
                <a:latin typeface="Calibri" panose="020F0502020204030204" pitchFamily="34" charset="0"/>
              </a:rPr>
              <a:t>, </a:t>
            </a:r>
            <a:r>
              <a:rPr lang="en-US" dirty="0" err="1">
                <a:latin typeface="Calibri" panose="020F0502020204030204" pitchFamily="34" charset="0"/>
              </a:rPr>
              <a:t>Ramabai</a:t>
            </a:r>
            <a:r>
              <a:rPr lang="en-US" dirty="0">
                <a:latin typeface="Calibri" panose="020F0502020204030204" pitchFamily="34" charset="0"/>
              </a:rPr>
              <a:t> </a:t>
            </a:r>
            <a:r>
              <a:rPr lang="en-US" dirty="0" err="1">
                <a:latin typeface="Calibri" panose="020F0502020204030204" pitchFamily="34" charset="0"/>
              </a:rPr>
              <a:t>Ambedkar</a:t>
            </a:r>
            <a:r>
              <a:rPr lang="en-US" dirty="0">
                <a:latin typeface="Calibri" panose="020F0502020204030204" pitchFamily="34" charset="0"/>
              </a:rPr>
              <a:t> Nagar, </a:t>
            </a:r>
            <a:r>
              <a:rPr lang="en-US" dirty="0" err="1">
                <a:latin typeface="Calibri" panose="020F0502020204030204" pitchFamily="34" charset="0"/>
              </a:rPr>
              <a:t>Jogi</a:t>
            </a:r>
            <a:r>
              <a:rPr lang="en-US" dirty="0">
                <a:latin typeface="Calibri" panose="020F0502020204030204" pitchFamily="34" charset="0"/>
              </a:rPr>
              <a:t> Nagar, </a:t>
            </a:r>
            <a:r>
              <a:rPr lang="en-US" dirty="0" err="1">
                <a:latin typeface="Calibri" panose="020F0502020204030204" pitchFamily="34" charset="0"/>
              </a:rPr>
              <a:t>Bhim</a:t>
            </a:r>
            <a:r>
              <a:rPr lang="en-US" dirty="0">
                <a:latin typeface="Calibri" panose="020F0502020204030204" pitchFamily="34" charset="0"/>
              </a:rPr>
              <a:t> Nagar, </a:t>
            </a:r>
            <a:r>
              <a:rPr lang="en-US" dirty="0" err="1">
                <a:latin typeface="Calibri" panose="020F0502020204030204" pitchFamily="34" charset="0"/>
              </a:rPr>
              <a:t>Babulkheda</a:t>
            </a:r>
            <a:r>
              <a:rPr lang="en-US" dirty="0">
                <a:latin typeface="Calibri" panose="020F0502020204030204" pitchFamily="34" charset="0"/>
              </a:rPr>
              <a:t>, </a:t>
            </a:r>
            <a:r>
              <a:rPr lang="en-US" dirty="0" err="1">
                <a:latin typeface="Calibri" panose="020F0502020204030204" pitchFamily="34" charset="0"/>
              </a:rPr>
              <a:t>Kukde</a:t>
            </a:r>
            <a:r>
              <a:rPr lang="en-US" dirty="0">
                <a:latin typeface="Calibri" panose="020F0502020204030204" pitchFamily="34" charset="0"/>
              </a:rPr>
              <a:t> Layout, </a:t>
            </a:r>
            <a:r>
              <a:rPr lang="en-US" dirty="0" err="1">
                <a:latin typeface="Calibri" panose="020F0502020204030204" pitchFamily="34" charset="0"/>
              </a:rPr>
              <a:t>Kaushalya</a:t>
            </a:r>
            <a:r>
              <a:rPr lang="en-US" dirty="0">
                <a:latin typeface="Calibri" panose="020F0502020204030204" pitchFamily="34" charset="0"/>
              </a:rPr>
              <a:t> Nagar etc</a:t>
            </a:r>
            <a:r>
              <a:rPr lang="en-US" dirty="0" smtClean="0">
                <a:latin typeface="Calibri" panose="020F0502020204030204" pitchFamily="34" charset="0"/>
              </a:rPr>
              <a:t>.</a:t>
            </a:r>
            <a:endParaRPr lang="en-US"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914400"/>
          </a:xfrm>
        </p:spPr>
        <p:style>
          <a:lnRef idx="3">
            <a:schemeClr val="lt1"/>
          </a:lnRef>
          <a:fillRef idx="1">
            <a:schemeClr val="accent4"/>
          </a:fillRef>
          <a:effectRef idx="1">
            <a:schemeClr val="accent4"/>
          </a:effectRef>
          <a:fontRef idx="minor">
            <a:schemeClr val="lt1"/>
          </a:fontRef>
        </p:style>
        <p:txBody>
          <a:bodyPr>
            <a:normAutofit/>
          </a:bodyPr>
          <a:lstStyle/>
          <a:p>
            <a:r>
              <a:rPr lang="en-US" dirty="0" smtClean="0"/>
              <a:t>Religions of Nagpur</a:t>
            </a:r>
            <a:endParaRPr lang="en-US" dirty="0"/>
          </a:p>
        </p:txBody>
      </p:sp>
      <p:sp>
        <p:nvSpPr>
          <p:cNvPr id="3" name="Content Placeholder 2"/>
          <p:cNvSpPr>
            <a:spLocks noGrp="1"/>
          </p:cNvSpPr>
          <p:nvPr>
            <p:ph idx="1"/>
          </p:nvPr>
        </p:nvSpPr>
        <p:spPr>
          <a:xfrm>
            <a:off x="1752600" y="1371600"/>
            <a:ext cx="5791200" cy="4754563"/>
          </a:xfrm>
        </p:spPr>
        <p:txBody>
          <a:bodyPr>
            <a:normAutofit/>
          </a:bodyPr>
          <a:lstStyle/>
          <a:p>
            <a:pPr>
              <a:buNone/>
            </a:pPr>
            <a:r>
              <a:rPr lang="en-US" dirty="0" smtClean="0"/>
              <a:t>  </a:t>
            </a:r>
          </a:p>
          <a:p>
            <a:pPr>
              <a:buNone/>
            </a:pPr>
            <a:endParaRPr lang="en-US" dirty="0"/>
          </a:p>
        </p:txBody>
      </p:sp>
      <p:graphicFrame>
        <p:nvGraphicFramePr>
          <p:cNvPr id="4" name="Table 3"/>
          <p:cNvGraphicFramePr>
            <a:graphicFrameLocks noGrp="1"/>
          </p:cNvGraphicFramePr>
          <p:nvPr/>
        </p:nvGraphicFramePr>
        <p:xfrm>
          <a:off x="1828800" y="1397000"/>
          <a:ext cx="5638800" cy="4450080"/>
        </p:xfrm>
        <a:graphic>
          <a:graphicData uri="http://schemas.openxmlformats.org/drawingml/2006/table">
            <a:tbl>
              <a:tblPr firstRow="1" bandRow="1">
                <a:tableStyleId>{5C22544A-7EE6-4342-B048-85BDC9FD1C3A}</a:tableStyleId>
              </a:tblPr>
              <a:tblGrid>
                <a:gridCol w="2819400"/>
                <a:gridCol w="2819400"/>
              </a:tblGrid>
              <a:tr h="370840">
                <a:tc>
                  <a:txBody>
                    <a:bodyPr/>
                    <a:lstStyle/>
                    <a:p>
                      <a:pPr algn="ctr"/>
                      <a:r>
                        <a:rPr lang="en-US" dirty="0" smtClean="0"/>
                        <a:t>Religions</a:t>
                      </a:r>
                      <a:endParaRPr lang="en-US" dirty="0"/>
                    </a:p>
                  </a:txBody>
                  <a:tcPr/>
                </a:tc>
                <a:tc>
                  <a:txBody>
                    <a:bodyPr/>
                    <a:lstStyle/>
                    <a:p>
                      <a:pPr algn="ctr"/>
                      <a:r>
                        <a:rPr lang="en-US" dirty="0" smtClean="0"/>
                        <a:t>Percentage</a:t>
                      </a:r>
                      <a:endParaRPr lang="en-US" dirty="0"/>
                    </a:p>
                  </a:txBody>
                  <a:tcPr/>
                </a:tc>
              </a:tr>
              <a:tr h="370840">
                <a:tc>
                  <a:txBody>
                    <a:bodyPr/>
                    <a:lstStyle/>
                    <a:p>
                      <a:pPr algn="ctr"/>
                      <a:r>
                        <a:rPr lang="en-US" dirty="0" smtClean="0"/>
                        <a:t>Hinduism</a:t>
                      </a:r>
                      <a:endParaRPr lang="en-US" dirty="0"/>
                    </a:p>
                  </a:txBody>
                  <a:tcPr/>
                </a:tc>
                <a:tc>
                  <a:txBody>
                    <a:bodyPr/>
                    <a:lstStyle/>
                    <a:p>
                      <a:pPr algn="ctr"/>
                      <a:r>
                        <a:rPr lang="en-US" dirty="0" smtClean="0"/>
                        <a:t>66.0 %</a:t>
                      </a:r>
                      <a:endParaRPr lang="en-US" dirty="0"/>
                    </a:p>
                  </a:txBody>
                  <a:tcPr/>
                </a:tc>
              </a:tr>
              <a:tr h="370840">
                <a:tc>
                  <a:txBody>
                    <a:bodyPr/>
                    <a:lstStyle/>
                    <a:p>
                      <a:pPr algn="ctr"/>
                      <a:endParaRPr lang="en-US" dirty="0"/>
                    </a:p>
                  </a:txBody>
                  <a:tcPr/>
                </a:tc>
                <a:tc>
                  <a:txBody>
                    <a:bodyPr/>
                    <a:lstStyle/>
                    <a:p>
                      <a:pPr algn="ctr"/>
                      <a:endParaRPr lang="en-US" dirty="0"/>
                    </a:p>
                  </a:txBody>
                  <a:tcPr/>
                </a:tc>
              </a:tr>
              <a:tr h="370840">
                <a:tc>
                  <a:txBody>
                    <a:bodyPr/>
                    <a:lstStyle/>
                    <a:p>
                      <a:pPr algn="ctr"/>
                      <a:r>
                        <a:rPr lang="en-US" dirty="0" smtClean="0"/>
                        <a:t>Islam</a:t>
                      </a:r>
                      <a:endParaRPr lang="en-US" dirty="0"/>
                    </a:p>
                  </a:txBody>
                  <a:tcPr/>
                </a:tc>
                <a:tc>
                  <a:txBody>
                    <a:bodyPr/>
                    <a:lstStyle/>
                    <a:p>
                      <a:pPr algn="ctr"/>
                      <a:r>
                        <a:rPr lang="en-US" dirty="0" smtClean="0"/>
                        <a:t>11.0 %</a:t>
                      </a:r>
                      <a:endParaRPr lang="en-US" dirty="0"/>
                    </a:p>
                  </a:txBody>
                  <a:tcPr/>
                </a:tc>
              </a:tr>
              <a:tr h="370840">
                <a:tc>
                  <a:txBody>
                    <a:bodyPr/>
                    <a:lstStyle/>
                    <a:p>
                      <a:pPr algn="ctr"/>
                      <a:endParaRPr lang="en-US" dirty="0"/>
                    </a:p>
                  </a:txBody>
                  <a:tcPr/>
                </a:tc>
                <a:tc>
                  <a:txBody>
                    <a:bodyPr/>
                    <a:lstStyle/>
                    <a:p>
                      <a:pPr algn="ctr"/>
                      <a:endParaRPr lang="en-US" dirty="0"/>
                    </a:p>
                  </a:txBody>
                  <a:tcPr/>
                </a:tc>
              </a:tr>
              <a:tr h="370840">
                <a:tc>
                  <a:txBody>
                    <a:bodyPr/>
                    <a:lstStyle/>
                    <a:p>
                      <a:pPr algn="ctr"/>
                      <a:r>
                        <a:rPr lang="en-US" dirty="0" smtClean="0"/>
                        <a:t>Buddhism</a:t>
                      </a:r>
                      <a:endParaRPr lang="en-US" dirty="0"/>
                    </a:p>
                  </a:txBody>
                  <a:tcPr/>
                </a:tc>
                <a:tc>
                  <a:txBody>
                    <a:bodyPr/>
                    <a:lstStyle/>
                    <a:p>
                      <a:pPr algn="ctr"/>
                      <a:r>
                        <a:rPr lang="en-US" dirty="0" smtClean="0"/>
                        <a:t>20.0</a:t>
                      </a:r>
                      <a:r>
                        <a:rPr lang="en-US" baseline="0" dirty="0" smtClean="0"/>
                        <a:t> %</a:t>
                      </a:r>
                      <a:endParaRPr lang="en-US" dirty="0"/>
                    </a:p>
                  </a:txBody>
                  <a:tcPr/>
                </a:tc>
              </a:tr>
              <a:tr h="370840">
                <a:tc>
                  <a:txBody>
                    <a:bodyPr/>
                    <a:lstStyle/>
                    <a:p>
                      <a:pPr algn="ctr"/>
                      <a:endParaRPr lang="en-US" dirty="0"/>
                    </a:p>
                  </a:txBody>
                  <a:tcPr/>
                </a:tc>
                <a:tc>
                  <a:txBody>
                    <a:bodyPr/>
                    <a:lstStyle/>
                    <a:p>
                      <a:pPr algn="ctr"/>
                      <a:endParaRPr lang="en-US" dirty="0"/>
                    </a:p>
                  </a:txBody>
                  <a:tcPr/>
                </a:tc>
              </a:tr>
              <a:tr h="370840">
                <a:tc>
                  <a:txBody>
                    <a:bodyPr/>
                    <a:lstStyle/>
                    <a:p>
                      <a:pPr algn="ctr"/>
                      <a:r>
                        <a:rPr lang="en-US" dirty="0" smtClean="0"/>
                        <a:t>Jainism</a:t>
                      </a:r>
                      <a:endParaRPr lang="en-US" dirty="0"/>
                    </a:p>
                  </a:txBody>
                  <a:tcPr/>
                </a:tc>
                <a:tc>
                  <a:txBody>
                    <a:bodyPr/>
                    <a:lstStyle/>
                    <a:p>
                      <a:pPr algn="ctr"/>
                      <a:r>
                        <a:rPr lang="en-US" dirty="0" smtClean="0"/>
                        <a:t>1.5 %</a:t>
                      </a:r>
                      <a:endParaRPr lang="en-US" dirty="0"/>
                    </a:p>
                  </a:txBody>
                  <a:tcPr/>
                </a:tc>
              </a:tr>
              <a:tr h="370840">
                <a:tc>
                  <a:txBody>
                    <a:bodyPr/>
                    <a:lstStyle/>
                    <a:p>
                      <a:pPr algn="ctr"/>
                      <a:endParaRPr lang="en-US" dirty="0"/>
                    </a:p>
                  </a:txBody>
                  <a:tcPr/>
                </a:tc>
                <a:tc>
                  <a:txBody>
                    <a:bodyPr/>
                    <a:lstStyle/>
                    <a:p>
                      <a:pPr algn="ctr"/>
                      <a:endParaRPr lang="en-US" dirty="0"/>
                    </a:p>
                  </a:txBody>
                  <a:tcPr/>
                </a:tc>
              </a:tr>
              <a:tr h="370840">
                <a:tc>
                  <a:txBody>
                    <a:bodyPr/>
                    <a:lstStyle/>
                    <a:p>
                      <a:pPr algn="ctr"/>
                      <a:r>
                        <a:rPr lang="en-US" dirty="0" smtClean="0"/>
                        <a:t>Christianity</a:t>
                      </a:r>
                      <a:endParaRPr lang="en-US" dirty="0"/>
                    </a:p>
                  </a:txBody>
                  <a:tcPr/>
                </a:tc>
                <a:tc>
                  <a:txBody>
                    <a:bodyPr/>
                    <a:lstStyle/>
                    <a:p>
                      <a:pPr algn="ctr"/>
                      <a:r>
                        <a:rPr lang="en-US" dirty="0" smtClean="0"/>
                        <a:t>1.0 %</a:t>
                      </a:r>
                      <a:endParaRPr lang="en-US" dirty="0"/>
                    </a:p>
                  </a:txBody>
                  <a:tcPr/>
                </a:tc>
              </a:tr>
              <a:tr h="370840">
                <a:tc>
                  <a:txBody>
                    <a:bodyPr/>
                    <a:lstStyle/>
                    <a:p>
                      <a:pPr algn="ctr"/>
                      <a:endParaRPr lang="en-US" dirty="0"/>
                    </a:p>
                  </a:txBody>
                  <a:tcPr/>
                </a:tc>
                <a:tc>
                  <a:txBody>
                    <a:bodyPr/>
                    <a:lstStyle/>
                    <a:p>
                      <a:pPr algn="ctr"/>
                      <a:endParaRPr lang="en-US" dirty="0"/>
                    </a:p>
                  </a:txBody>
                  <a:tcPr/>
                </a:tc>
              </a:tr>
              <a:tr h="370840">
                <a:tc>
                  <a:txBody>
                    <a:bodyPr/>
                    <a:lstStyle/>
                    <a:p>
                      <a:pPr algn="ctr"/>
                      <a:r>
                        <a:rPr lang="en-US" dirty="0" smtClean="0"/>
                        <a:t>Others</a:t>
                      </a:r>
                      <a:endParaRPr lang="en-US" dirty="0"/>
                    </a:p>
                  </a:txBody>
                  <a:tcPr/>
                </a:tc>
                <a:tc>
                  <a:txBody>
                    <a:bodyPr/>
                    <a:lstStyle/>
                    <a:p>
                      <a:pPr algn="ctr"/>
                      <a:r>
                        <a:rPr lang="en-US" dirty="0" smtClean="0"/>
                        <a:t>0.5 %</a:t>
                      </a:r>
                      <a:endParaRPr lang="en-US" dirty="0"/>
                    </a:p>
                  </a:txBody>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676400" y="1503680"/>
          <a:ext cx="6172200" cy="5161280"/>
        </p:xfrm>
        <a:graphic>
          <a:graphicData uri="http://schemas.openxmlformats.org/drawingml/2006/table">
            <a:tbl>
              <a:tblPr firstRow="1" bandRow="1">
                <a:tableStyleId>{5C22544A-7EE6-4342-B048-85BDC9FD1C3A}</a:tableStyleId>
              </a:tblPr>
              <a:tblGrid>
                <a:gridCol w="3086100"/>
                <a:gridCol w="3086100"/>
              </a:tblGrid>
              <a:tr h="370840">
                <a:tc>
                  <a:txBody>
                    <a:bodyPr/>
                    <a:lstStyle/>
                    <a:p>
                      <a:r>
                        <a:rPr lang="en-US" dirty="0" smtClean="0"/>
                        <a:t>Name of</a:t>
                      </a:r>
                      <a:r>
                        <a:rPr lang="en-US" baseline="0" dirty="0" smtClean="0"/>
                        <a:t> the Slum</a:t>
                      </a:r>
                      <a:endParaRPr lang="en-US" dirty="0"/>
                    </a:p>
                  </a:txBody>
                  <a:tcPr/>
                </a:tc>
                <a:tc>
                  <a:txBody>
                    <a:bodyPr/>
                    <a:lstStyle/>
                    <a:p>
                      <a:r>
                        <a:rPr lang="en-US" dirty="0" smtClean="0"/>
                        <a:t>    Numbers of Slums</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err="1" smtClean="0">
                          <a:solidFill>
                            <a:schemeClr val="dk1"/>
                          </a:solidFill>
                          <a:latin typeface="+mn-lt"/>
                          <a:ea typeface="+mn-ea"/>
                          <a:cs typeface="+mn-cs"/>
                        </a:rPr>
                        <a:t>Laxmi</a:t>
                      </a:r>
                      <a:r>
                        <a:rPr kumimoji="0" lang="en-US" sz="1800" kern="1200" dirty="0" smtClean="0">
                          <a:solidFill>
                            <a:schemeClr val="dk1"/>
                          </a:solidFill>
                          <a:latin typeface="+mn-lt"/>
                          <a:ea typeface="+mn-ea"/>
                          <a:cs typeface="+mn-cs"/>
                        </a:rPr>
                        <a:t> Nagar</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kern="1200" dirty="0" smtClean="0">
                          <a:solidFill>
                            <a:schemeClr val="dk1"/>
                          </a:solidFill>
                          <a:latin typeface="+mn-lt"/>
                          <a:ea typeface="+mn-ea"/>
                          <a:cs typeface="+mn-cs"/>
                        </a:rPr>
                        <a:t>32</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err="1" smtClean="0">
                          <a:solidFill>
                            <a:schemeClr val="dk1"/>
                          </a:solidFill>
                          <a:latin typeface="+mn-lt"/>
                          <a:ea typeface="+mn-ea"/>
                          <a:cs typeface="+mn-cs"/>
                        </a:rPr>
                        <a:t>Dharampeth</a:t>
                      </a:r>
                      <a:r>
                        <a:rPr kumimoji="0" lang="en-US" sz="1800" kern="1200" dirty="0" smtClean="0">
                          <a:solidFill>
                            <a:schemeClr val="dk1"/>
                          </a:solidFill>
                          <a:latin typeface="+mn-lt"/>
                          <a:ea typeface="+mn-ea"/>
                          <a:cs typeface="+mn-cs"/>
                        </a:rPr>
                        <a:t> </a:t>
                      </a:r>
                      <a:endParaRPr lang="en-US" dirty="0"/>
                    </a:p>
                  </a:txBody>
                  <a:tcPr/>
                </a:tc>
                <a:tc>
                  <a:txBody>
                    <a:bodyPr/>
                    <a:lstStyle/>
                    <a:p>
                      <a:pPr algn="ctr"/>
                      <a:r>
                        <a:rPr lang="en-US" dirty="0" smtClean="0"/>
                        <a:t>50</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smtClean="0">
                          <a:solidFill>
                            <a:schemeClr val="dk1"/>
                          </a:solidFill>
                          <a:latin typeface="+mn-lt"/>
                          <a:ea typeface="+mn-ea"/>
                          <a:cs typeface="+mn-cs"/>
                        </a:rPr>
                        <a:t>Hanuman Nagar </a:t>
                      </a:r>
                      <a:endParaRPr lang="en-US" dirty="0"/>
                    </a:p>
                  </a:txBody>
                  <a:tcPr/>
                </a:tc>
                <a:tc>
                  <a:txBody>
                    <a:bodyPr/>
                    <a:lstStyle/>
                    <a:p>
                      <a:pPr algn="ctr"/>
                      <a:r>
                        <a:rPr lang="en-US" dirty="0" smtClean="0"/>
                        <a:t>19</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err="1" smtClean="0">
                          <a:solidFill>
                            <a:schemeClr val="dk1"/>
                          </a:solidFill>
                          <a:latin typeface="+mn-lt"/>
                          <a:ea typeface="+mn-ea"/>
                          <a:cs typeface="+mn-cs"/>
                        </a:rPr>
                        <a:t>Dhantoli</a:t>
                      </a:r>
                      <a:r>
                        <a:rPr kumimoji="0" lang="en-US" sz="1800" kern="1200" dirty="0" smtClean="0">
                          <a:solidFill>
                            <a:schemeClr val="dk1"/>
                          </a:solidFill>
                          <a:latin typeface="+mn-lt"/>
                          <a:ea typeface="+mn-ea"/>
                          <a:cs typeface="+mn-cs"/>
                        </a:rPr>
                        <a:t> </a:t>
                      </a:r>
                      <a:endParaRPr lang="en-US" dirty="0"/>
                    </a:p>
                  </a:txBody>
                  <a:tcPr/>
                </a:tc>
                <a:tc>
                  <a:txBody>
                    <a:bodyPr/>
                    <a:lstStyle/>
                    <a:p>
                      <a:pPr algn="ctr"/>
                      <a:r>
                        <a:rPr lang="en-US" dirty="0" smtClean="0"/>
                        <a:t>64</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smtClean="0">
                          <a:solidFill>
                            <a:schemeClr val="dk1"/>
                          </a:solidFill>
                          <a:latin typeface="+mn-lt"/>
                          <a:ea typeface="+mn-ea"/>
                          <a:cs typeface="+mn-cs"/>
                        </a:rPr>
                        <a:t>Nehru Nagar </a:t>
                      </a:r>
                      <a:endParaRPr lang="en-US" dirty="0"/>
                    </a:p>
                  </a:txBody>
                  <a:tcPr/>
                </a:tc>
                <a:tc>
                  <a:txBody>
                    <a:bodyPr/>
                    <a:lstStyle/>
                    <a:p>
                      <a:pPr algn="ctr"/>
                      <a:r>
                        <a:rPr lang="en-US" dirty="0" smtClean="0"/>
                        <a:t>26</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err="1" smtClean="0">
                          <a:solidFill>
                            <a:schemeClr val="dk1"/>
                          </a:solidFill>
                          <a:latin typeface="+mn-lt"/>
                          <a:ea typeface="+mn-ea"/>
                          <a:cs typeface="+mn-cs"/>
                        </a:rPr>
                        <a:t>Gandhibagh</a:t>
                      </a:r>
                      <a:r>
                        <a:rPr kumimoji="0" lang="en-US" sz="1800" kern="1200" dirty="0" smtClean="0">
                          <a:solidFill>
                            <a:schemeClr val="dk1"/>
                          </a:solidFill>
                          <a:latin typeface="+mn-lt"/>
                          <a:ea typeface="+mn-ea"/>
                          <a:cs typeface="+mn-cs"/>
                        </a:rPr>
                        <a:t> </a:t>
                      </a:r>
                    </a:p>
                  </a:txBody>
                  <a:tcPr/>
                </a:tc>
                <a:tc>
                  <a:txBody>
                    <a:bodyPr/>
                    <a:lstStyle/>
                    <a:p>
                      <a:pPr algn="ctr"/>
                      <a:r>
                        <a:rPr lang="en-US" dirty="0" smtClean="0"/>
                        <a:t>38</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err="1" smtClean="0">
                          <a:solidFill>
                            <a:schemeClr val="dk1"/>
                          </a:solidFill>
                          <a:latin typeface="+mn-lt"/>
                          <a:ea typeface="+mn-ea"/>
                          <a:cs typeface="+mn-cs"/>
                        </a:rPr>
                        <a:t>Satranjipura</a:t>
                      </a:r>
                      <a:r>
                        <a:rPr kumimoji="0" lang="en-US" sz="1800" kern="1200" dirty="0" smtClean="0">
                          <a:solidFill>
                            <a:schemeClr val="dk1"/>
                          </a:solidFill>
                          <a:latin typeface="+mn-lt"/>
                          <a:ea typeface="+mn-ea"/>
                          <a:cs typeface="+mn-cs"/>
                        </a:rPr>
                        <a:t> </a:t>
                      </a:r>
                      <a:endParaRPr lang="en-US" dirty="0"/>
                    </a:p>
                  </a:txBody>
                  <a:tcPr/>
                </a:tc>
                <a:tc>
                  <a:txBody>
                    <a:bodyPr/>
                    <a:lstStyle/>
                    <a:p>
                      <a:pPr algn="ctr"/>
                      <a:r>
                        <a:rPr lang="en-US" dirty="0" smtClean="0"/>
                        <a:t>54</a:t>
                      </a:r>
                      <a:endParaRPr lang="en-US" dirty="0"/>
                    </a:p>
                  </a:txBody>
                  <a:tcPr/>
                </a:tc>
              </a:tr>
              <a:tr h="2692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err="1" smtClean="0">
                          <a:solidFill>
                            <a:schemeClr val="dk1"/>
                          </a:solidFill>
                          <a:latin typeface="+mn-lt"/>
                          <a:ea typeface="+mn-ea"/>
                          <a:cs typeface="+mn-cs"/>
                        </a:rPr>
                        <a:t>Lakadganj</a:t>
                      </a:r>
                      <a:r>
                        <a:rPr kumimoji="0" lang="en-US" sz="1800" kern="1200" dirty="0" smtClean="0">
                          <a:solidFill>
                            <a:schemeClr val="dk1"/>
                          </a:solidFill>
                          <a:latin typeface="+mn-lt"/>
                          <a:ea typeface="+mn-ea"/>
                          <a:cs typeface="+mn-cs"/>
                        </a:rPr>
                        <a:t> </a:t>
                      </a:r>
                      <a:endParaRPr lang="en-US" dirty="0"/>
                    </a:p>
                  </a:txBody>
                  <a:tcPr/>
                </a:tc>
                <a:tc>
                  <a:txBody>
                    <a:bodyPr/>
                    <a:lstStyle/>
                    <a:p>
                      <a:pPr algn="ctr"/>
                      <a:r>
                        <a:rPr lang="en-US" dirty="0" smtClean="0"/>
                        <a:t>54</a:t>
                      </a:r>
                      <a:endParaRPr lang="en-US" dirty="0"/>
                    </a:p>
                  </a:txBody>
                  <a:tcPr/>
                </a:tc>
              </a:tr>
              <a:tr h="2692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err="1" smtClean="0">
                          <a:solidFill>
                            <a:schemeClr val="dk1"/>
                          </a:solidFill>
                          <a:latin typeface="+mn-lt"/>
                          <a:ea typeface="+mn-ea"/>
                          <a:cs typeface="+mn-cs"/>
                        </a:rPr>
                        <a:t>Aasi</a:t>
                      </a:r>
                      <a:r>
                        <a:rPr kumimoji="0" lang="en-US" sz="1800" kern="1200" dirty="0" smtClean="0">
                          <a:solidFill>
                            <a:schemeClr val="dk1"/>
                          </a:solidFill>
                          <a:latin typeface="+mn-lt"/>
                          <a:ea typeface="+mn-ea"/>
                          <a:cs typeface="+mn-cs"/>
                        </a:rPr>
                        <a:t> Nagar </a:t>
                      </a:r>
                      <a:endParaRPr lang="en-US" dirty="0"/>
                    </a:p>
                  </a:txBody>
                  <a:tcPr/>
                </a:tc>
                <a:tc>
                  <a:txBody>
                    <a:bodyPr/>
                    <a:lstStyle/>
                    <a:p>
                      <a:pPr algn="ctr"/>
                      <a:r>
                        <a:rPr lang="en-US" dirty="0" smtClean="0"/>
                        <a:t>64</a:t>
                      </a:r>
                      <a:endParaRPr lang="en-US" dirty="0"/>
                    </a:p>
                  </a:txBody>
                  <a:tcPr/>
                </a:tc>
              </a:tr>
              <a:tr h="2692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err="1" smtClean="0">
                          <a:solidFill>
                            <a:schemeClr val="dk1"/>
                          </a:solidFill>
                          <a:latin typeface="+mn-lt"/>
                          <a:ea typeface="+mn-ea"/>
                          <a:cs typeface="+mn-cs"/>
                        </a:rPr>
                        <a:t>Mangalwari</a:t>
                      </a:r>
                      <a:r>
                        <a:rPr kumimoji="0" lang="en-US" sz="1800" kern="1200" dirty="0" smtClean="0">
                          <a:solidFill>
                            <a:schemeClr val="dk1"/>
                          </a:solidFill>
                          <a:latin typeface="+mn-lt"/>
                          <a:ea typeface="+mn-ea"/>
                          <a:cs typeface="+mn-cs"/>
                        </a:rPr>
                        <a:t> </a:t>
                      </a:r>
                      <a:endParaRPr lang="en-US" dirty="0"/>
                    </a:p>
                  </a:txBody>
                  <a:tcPr/>
                </a:tc>
                <a:tc>
                  <a:txBody>
                    <a:bodyPr/>
                    <a:lstStyle/>
                    <a:p>
                      <a:pPr algn="ctr"/>
                      <a:r>
                        <a:rPr lang="en-US" dirty="0" smtClean="0"/>
                        <a:t>47</a:t>
                      </a:r>
                      <a:endParaRPr lang="en-US" dirty="0"/>
                    </a:p>
                  </a:txBody>
                  <a:tcPr/>
                </a:tc>
              </a:tr>
              <a:tr h="2692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New </a:t>
                      </a:r>
                      <a:r>
                        <a:rPr lang="en-US" dirty="0" err="1" smtClean="0"/>
                        <a:t>Panchsheel</a:t>
                      </a:r>
                      <a:r>
                        <a:rPr lang="en-US" dirty="0" smtClean="0"/>
                        <a:t> Nagar</a:t>
                      </a:r>
                      <a:endParaRPr lang="en-US" dirty="0"/>
                    </a:p>
                  </a:txBody>
                  <a:tcPr/>
                </a:tc>
                <a:tc>
                  <a:txBody>
                    <a:bodyPr/>
                    <a:lstStyle/>
                    <a:p>
                      <a:pPr algn="ctr"/>
                      <a:r>
                        <a:rPr lang="en-US" dirty="0" smtClean="0"/>
                        <a:t>60</a:t>
                      </a:r>
                      <a:endParaRPr lang="en-US" dirty="0"/>
                    </a:p>
                  </a:txBody>
                  <a:tcPr/>
                </a:tc>
              </a:tr>
              <a:tr h="2692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Panchsheel</a:t>
                      </a:r>
                      <a:r>
                        <a:rPr lang="en-US" dirty="0" smtClean="0"/>
                        <a:t> Nagar</a:t>
                      </a:r>
                      <a:endParaRPr lang="en-US" dirty="0"/>
                    </a:p>
                  </a:txBody>
                  <a:tcPr/>
                </a:tc>
                <a:tc>
                  <a:txBody>
                    <a:bodyPr/>
                    <a:lstStyle/>
                    <a:p>
                      <a:pPr algn="ctr"/>
                      <a:r>
                        <a:rPr lang="en-US" dirty="0" smtClean="0"/>
                        <a:t>80</a:t>
                      </a:r>
                      <a:endParaRPr lang="en-US" dirty="0"/>
                    </a:p>
                  </a:txBody>
                  <a:tcPr/>
                </a:tc>
              </a:tr>
              <a:tr h="2692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Bhim</a:t>
                      </a:r>
                      <a:r>
                        <a:rPr lang="en-US" dirty="0" smtClean="0"/>
                        <a:t> Nagar</a:t>
                      </a:r>
                      <a:endParaRPr lang="en-US" dirty="0"/>
                    </a:p>
                  </a:txBody>
                  <a:tcPr/>
                </a:tc>
                <a:tc>
                  <a:txBody>
                    <a:bodyPr/>
                    <a:lstStyle/>
                    <a:p>
                      <a:pPr algn="ctr"/>
                      <a:r>
                        <a:rPr lang="en-US" dirty="0" smtClean="0"/>
                        <a:t>200</a:t>
                      </a:r>
                      <a:endParaRPr lang="en-US" dirty="0"/>
                    </a:p>
                  </a:txBody>
                  <a:tcPr/>
                </a:tc>
              </a:tr>
            </a:tbl>
          </a:graphicData>
        </a:graphic>
      </p:graphicFrame>
      <p:sp>
        <p:nvSpPr>
          <p:cNvPr id="5" name="Title 1"/>
          <p:cNvSpPr txBox="1">
            <a:spLocks/>
          </p:cNvSpPr>
          <p:nvPr/>
        </p:nvSpPr>
        <p:spPr>
          <a:xfrm>
            <a:off x="381000" y="381000"/>
            <a:ext cx="8229600" cy="914400"/>
          </a:xfrm>
          <a:prstGeom prst="rect">
            <a:avLst/>
          </a:prstGeom>
        </p:spPr>
        <p:style>
          <a:lnRef idx="3">
            <a:schemeClr val="lt1"/>
          </a:lnRef>
          <a:fillRef idx="1">
            <a:schemeClr val="accent4"/>
          </a:fillRef>
          <a:effectRef idx="1">
            <a:schemeClr val="accent4"/>
          </a:effectRef>
          <a:fontRef idx="minor">
            <a:schemeClr val="lt1"/>
          </a:fontRef>
        </p:style>
        <p:txBody>
          <a:bodyPr vert="horz" anchor="ctr">
            <a:normAutofit fontScale="975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solidFill>
                  <a:schemeClr val="lt1"/>
                </a:solidFill>
                <a:effectLst>
                  <a:outerShdw blurRad="114300" dist="101600" dir="2700000" algn="tl" rotWithShape="0">
                    <a:srgbClr val="000000">
                      <a:alpha val="40000"/>
                    </a:srgb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US" sz="4400" b="0" dirty="0" smtClean="0">
                <a:effectLst/>
              </a:rPr>
              <a:t>Slums </a:t>
            </a:r>
            <a:r>
              <a:rPr lang="en-US" sz="4400" b="0" dirty="0" smtClean="0">
                <a:effectLst/>
              </a:rPr>
              <a:t>in Nagpur</a:t>
            </a:r>
            <a:endParaRPr lang="en-US" sz="4400" b="0" dirty="0">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chemeClr val="bg1"/>
                </a:solidFill>
              </a:rPr>
              <a:t>Students </a:t>
            </a:r>
            <a:r>
              <a:rPr lang="en-US" sz="4000" dirty="0">
                <a:solidFill>
                  <a:schemeClr val="bg1"/>
                </a:solidFill>
              </a:rPr>
              <a:t>in the Slums</a:t>
            </a:r>
          </a:p>
        </p:txBody>
      </p:sp>
      <p:sp>
        <p:nvSpPr>
          <p:cNvPr id="4" name="Text Placeholder 3"/>
          <p:cNvSpPr>
            <a:spLocks noGrp="1"/>
          </p:cNvSpPr>
          <p:nvPr>
            <p:ph type="body" sz="half" idx="2"/>
          </p:nvPr>
        </p:nvSpPr>
        <p:spPr/>
        <p:txBody>
          <a:bodyPr/>
          <a:lstStyle/>
          <a:p>
            <a:endParaRPr lang="en-US"/>
          </a:p>
        </p:txBody>
      </p:sp>
      <p:pic>
        <p:nvPicPr>
          <p:cNvPr id="6" name="Picture 5"/>
          <p:cNvPicPr>
            <a:picLocks noChangeAspect="1"/>
          </p:cNvPicPr>
          <p:nvPr/>
        </p:nvPicPr>
        <p:blipFill>
          <a:blip r:embed="rId2"/>
          <a:stretch>
            <a:fillRect/>
          </a:stretch>
        </p:blipFill>
        <p:spPr>
          <a:xfrm>
            <a:off x="5678216" y="2743200"/>
            <a:ext cx="3465784" cy="3581697"/>
          </a:xfrm>
          <a:prstGeom prst="rect">
            <a:avLst/>
          </a:prstGeom>
          <a:ln>
            <a:noFill/>
          </a:ln>
          <a:effectLst>
            <a:outerShdw blurRad="292100" dist="139700" dir="2700000" algn="tl" rotWithShape="0">
              <a:srgbClr val="333333">
                <a:alpha val="65000"/>
              </a:srgbClr>
            </a:outerShdw>
          </a:effectLst>
        </p:spPr>
      </p:pic>
      <p:pic>
        <p:nvPicPr>
          <p:cNvPr id="5" name="Picture Placeholder 4"/>
          <p:cNvPicPr>
            <a:picLocks noGrp="1" noChangeAspect="1"/>
          </p:cNvPicPr>
          <p:nvPr>
            <p:ph type="pic" idx="1"/>
          </p:nvPr>
        </p:nvPicPr>
        <p:blipFill>
          <a:blip r:embed="rId3" cstate="print"/>
          <a:srcRect t="2124" b="2124"/>
          <a:stretch>
            <a:fillRect/>
          </a:stretch>
        </p:blipFill>
        <p:spPr>
          <a:xfrm>
            <a:off x="4572000" y="0"/>
            <a:ext cx="2791102" cy="2717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6961174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119</TotalTime>
  <Words>939</Words>
  <Application>Microsoft Office PowerPoint</Application>
  <PresentationFormat>On-screen Show (4:3)</PresentationFormat>
  <Paragraphs>89</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Ion</vt:lpstr>
      <vt:lpstr>NAGPUR</vt:lpstr>
      <vt:lpstr>About Nagpur</vt:lpstr>
      <vt:lpstr>East Nagpur</vt:lpstr>
      <vt:lpstr>Central Nagpur</vt:lpstr>
      <vt:lpstr>West Nagpur</vt:lpstr>
      <vt:lpstr>South Nagpur</vt:lpstr>
      <vt:lpstr>Religions of Nagpur</vt:lpstr>
      <vt:lpstr>Slide 8</vt:lpstr>
      <vt:lpstr>Students in the Slums</vt:lpstr>
      <vt:lpstr>Students in the Slums</vt:lpstr>
      <vt:lpstr>Worship in the Slums</vt:lpstr>
      <vt:lpst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NAGPUR</dc:title>
  <dc:creator>Hruda</dc:creator>
  <cp:lastModifiedBy>Windows-7</cp:lastModifiedBy>
  <cp:revision>26</cp:revision>
  <dcterms:created xsi:type="dcterms:W3CDTF">2013-04-29T06:42:55Z</dcterms:created>
  <dcterms:modified xsi:type="dcterms:W3CDTF">2015-05-03T09:12:03Z</dcterms:modified>
</cp:coreProperties>
</file>